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37"/>
  </p:notesMasterIdLst>
  <p:sldIdLst>
    <p:sldId id="257" r:id="rId2"/>
    <p:sldId id="394" r:id="rId3"/>
    <p:sldId id="395" r:id="rId4"/>
    <p:sldId id="396" r:id="rId5"/>
    <p:sldId id="364" r:id="rId6"/>
    <p:sldId id="358" r:id="rId7"/>
    <p:sldId id="375" r:id="rId8"/>
    <p:sldId id="362" r:id="rId9"/>
    <p:sldId id="363" r:id="rId10"/>
    <p:sldId id="365" r:id="rId11"/>
    <p:sldId id="367" r:id="rId12"/>
    <p:sldId id="366" r:id="rId13"/>
    <p:sldId id="368" r:id="rId14"/>
    <p:sldId id="370" r:id="rId15"/>
    <p:sldId id="372" r:id="rId16"/>
    <p:sldId id="373" r:id="rId17"/>
    <p:sldId id="374" r:id="rId18"/>
    <p:sldId id="359" r:id="rId19"/>
    <p:sldId id="377" r:id="rId20"/>
    <p:sldId id="379" r:id="rId21"/>
    <p:sldId id="380" r:id="rId22"/>
    <p:sldId id="381" r:id="rId23"/>
    <p:sldId id="383" r:id="rId24"/>
    <p:sldId id="382" r:id="rId25"/>
    <p:sldId id="386" r:id="rId26"/>
    <p:sldId id="387" r:id="rId27"/>
    <p:sldId id="384" r:id="rId28"/>
    <p:sldId id="385" r:id="rId29"/>
    <p:sldId id="376" r:id="rId30"/>
    <p:sldId id="391" r:id="rId31"/>
    <p:sldId id="388" r:id="rId32"/>
    <p:sldId id="389" r:id="rId33"/>
    <p:sldId id="392" r:id="rId34"/>
    <p:sldId id="390" r:id="rId35"/>
    <p:sldId id="393" r:id="rId3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948"/>
    <p:restoredTop sz="78190"/>
  </p:normalViewPr>
  <p:slideViewPr>
    <p:cSldViewPr snapToGrid="0" snapToObjects="1">
      <p:cViewPr varScale="1">
        <p:scale>
          <a:sx n="98" d="100"/>
          <a:sy n="98" d="100"/>
        </p:scale>
        <p:origin x="2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AB0295-79D2-9643-8380-6C60B57E0778}" type="datetimeFigureOut">
              <a:rPr lang="en-US" smtClean="0"/>
              <a:t>9/5/20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513B2-5834-7F44-92C6-32D9C72F6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2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46c57400e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646c57400e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6948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program header table and section header table side by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30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90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program header table and section header table side by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4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program header table and section header table side by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57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408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768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41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last week, we talked about bytes, and we mentioned that computers are essentially 0s and 1s. Software programs, as a part of computers, are of course composed of 0s and 1s, too.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week, we will investigate software programs and learn how to understand the 0s and 1s in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first learn how computers generate and execute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then look at it reversely, which comes to our topic: reverse engineering: how to parse an executable file and understand what it does.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course, we will focus on x86-64 elf executables. We will call executable files binaries interchangeably.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9651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last week, we talked about bytes, and we mentioned that computers are essentially 0s and 1s. Software programs, as a part of computers, are of course composed of 0s and 1s, too.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week, we will investigate software programs and learn how to understand the 0s and 1s in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first learn how computers generate and execute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then look at it reversely, which comes to our topic: reverse engineering: how to parse an executable file and understand what it does.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course, we will focus on x86-64 elf executables. We will call executable files binaries interchangeably.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8367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last week, we talked about bytes, and we mentioned that computers are essentially 0s and 1s. Software programs, as a part of computers, are of course composed of 0s and 1s, too.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week, we will investigate software programs and learn how to understand the 0s and 1s in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first learn how computers generate and execute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then look at it reversely, which comes to our topic: reverse engineering: how to parse an executable file and understand what it does.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course, we will focus on x86-64 elf executables. We will call executable files binaries interchangeably.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9797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04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26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 reads it and execute the code.</a:t>
            </a:r>
          </a:p>
          <a:p>
            <a:r>
              <a:rPr lang="en-US" dirty="0"/>
              <a:t>“Header” to describe the high level information of the content, and direct computers to useful information.</a:t>
            </a:r>
          </a:p>
          <a:p>
            <a:r>
              <a:rPr lang="en-US" dirty="0"/>
              <a:t>header is not code, it’s the property description of code or data. you can consider it as your ID card. It contains important information about you, but it’s not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65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19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a look at .text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60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753700" y="12283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347300" y="8219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429500" y="2758167"/>
            <a:ext cx="56956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7921522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 descr="comic-02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/>
          <p:nvPr/>
        </p:nvSpPr>
        <p:spPr>
          <a:xfrm>
            <a:off x="2656468" y="50367"/>
            <a:ext cx="7488769" cy="6960587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24" name="Google Shape;24;p4"/>
          <p:cNvSpPr/>
          <p:nvPr/>
        </p:nvSpPr>
        <p:spPr>
          <a:xfrm>
            <a:off x="2351667" y="-152834"/>
            <a:ext cx="7488769" cy="6960587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874400" y="2882400"/>
            <a:ext cx="44432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Bangers"/>
                <a:ea typeface="Bangers"/>
                <a:cs typeface="Bangers"/>
                <a:sym typeface="Bangers"/>
              </a:defRPr>
            </a:lvl1pPr>
            <a:lvl2pPr lvl="1">
              <a:buNone/>
              <a:defRPr>
                <a:latin typeface="Bangers"/>
                <a:ea typeface="Bangers"/>
                <a:cs typeface="Bangers"/>
                <a:sym typeface="Bangers"/>
              </a:defRPr>
            </a:lvl2pPr>
            <a:lvl3pPr lvl="2">
              <a:buNone/>
              <a:defRPr>
                <a:latin typeface="Bangers"/>
                <a:ea typeface="Bangers"/>
                <a:cs typeface="Bangers"/>
                <a:sym typeface="Bangers"/>
              </a:defRPr>
            </a:lvl3pPr>
            <a:lvl4pPr lvl="3">
              <a:buNone/>
              <a:defRPr>
                <a:latin typeface="Bangers"/>
                <a:ea typeface="Bangers"/>
                <a:cs typeface="Bangers"/>
                <a:sym typeface="Bangers"/>
              </a:defRPr>
            </a:lvl4pPr>
            <a:lvl5pPr lvl="4">
              <a:buNone/>
              <a:defRPr>
                <a:latin typeface="Bangers"/>
                <a:ea typeface="Bangers"/>
                <a:cs typeface="Bangers"/>
                <a:sym typeface="Bangers"/>
              </a:defRPr>
            </a:lvl5pPr>
            <a:lvl6pPr lvl="5">
              <a:buNone/>
              <a:defRPr>
                <a:latin typeface="Bangers"/>
                <a:ea typeface="Bangers"/>
                <a:cs typeface="Bangers"/>
                <a:sym typeface="Bangers"/>
              </a:defRPr>
            </a:lvl6pPr>
            <a:lvl7pPr lvl="6">
              <a:buNone/>
              <a:defRPr>
                <a:latin typeface="Bangers"/>
                <a:ea typeface="Bangers"/>
                <a:cs typeface="Bangers"/>
                <a:sym typeface="Bangers"/>
              </a:defRPr>
            </a:lvl7pPr>
            <a:lvl8pPr lvl="7">
              <a:buNone/>
              <a:defRPr>
                <a:latin typeface="Bangers"/>
                <a:ea typeface="Bangers"/>
                <a:cs typeface="Bangers"/>
                <a:sym typeface="Bangers"/>
              </a:defRPr>
            </a:lvl8pPr>
            <a:lvl9pPr lvl="8">
              <a:buNone/>
              <a:defRPr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84459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solidFill>
          <a:schemeClr val="accent3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58786">
              <a:spcBef>
                <a:spcPts val="800"/>
              </a:spcBef>
              <a:spcAft>
                <a:spcPts val="0"/>
              </a:spcAft>
              <a:buSzPct val="100000"/>
              <a:buFont typeface="Sniglet" pitchFamily="82" charset="0"/>
              <a:buChar char="×"/>
              <a:defRPr sz="2400"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97229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bg>
      <p:bgPr>
        <a:solidFill>
          <a:srgbClr val="24965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7" name="Google Shape;37;p6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1431500" y="2066833"/>
            <a:ext cx="4528400" cy="35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91054">
              <a:spcBef>
                <a:spcPts val="800"/>
              </a:spcBef>
              <a:spcAft>
                <a:spcPts val="0"/>
              </a:spcAft>
              <a:buSzPts val="2200"/>
              <a:buChar char="×"/>
              <a:defRPr sz="2400"/>
            </a:lvl1pPr>
            <a:lvl2pPr marL="1219170" lvl="1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2pPr>
            <a:lvl3pPr marL="1828754" lvl="2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3pPr>
            <a:lvl4pPr marL="2438339" lvl="3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4pPr>
            <a:lvl5pPr marL="3047924" lvl="4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5pPr>
            <a:lvl6pPr marL="3657509" lvl="5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6pPr>
            <a:lvl7pPr marL="4267093" lvl="6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7pPr>
            <a:lvl8pPr marL="4876678" lvl="7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8pPr>
            <a:lvl9pPr marL="5486263" lvl="8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232335" y="2066833"/>
            <a:ext cx="4528400" cy="35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91054">
              <a:spcBef>
                <a:spcPts val="800"/>
              </a:spcBef>
              <a:spcAft>
                <a:spcPts val="0"/>
              </a:spcAft>
              <a:buSzPts val="2200"/>
              <a:buChar char="×"/>
              <a:defRPr sz="2400"/>
            </a:lvl1pPr>
            <a:lvl2pPr marL="1219170" lvl="1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2pPr>
            <a:lvl3pPr marL="1828754" lvl="2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3pPr>
            <a:lvl4pPr marL="2438339" lvl="3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4pPr>
            <a:lvl5pPr marL="3047924" lvl="4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5pPr>
            <a:lvl6pPr marL="3657509" lvl="5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6pPr>
            <a:lvl7pPr marL="4267093" lvl="6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7pPr>
            <a:lvl8pPr marL="4876678" lvl="7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8pPr>
            <a:lvl9pPr marL="5486263" lvl="8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57864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solidFill>
          <a:schemeClr val="accent5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120393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4421324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763871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7550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6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05755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userDrawn="1">
  <p:cSld name="Subtitle">
    <p:bg>
      <p:bgPr>
        <a:solidFill>
          <a:schemeClr val="accent4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rot="169468" flipH="1">
            <a:off x="4811963" y="8615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 rot="169468" flipH="1">
            <a:off x="4507163" y="5567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5468167" y="2212733"/>
            <a:ext cx="5023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68833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A7E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10281200" cy="44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085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71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7/77/Elf-layout--en.sv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orporate.bestbuy.com/best-buy-reduce-carbon-emissions-60-2020/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hebridgebk.com/will-macys-total-makeover-lead-turnaround/" TargetMode="External"/><Relationship Id="rId4" Type="http://schemas.openxmlformats.org/officeDocument/2006/relationships/image" Target="../media/image7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bugbountywriteup/pwndbg-gef-peda-one-for-all-and-all-for-one-714d71bf36b8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pperapp.com/" TargetMode="External"/><Relationship Id="rId2" Type="http://schemas.openxmlformats.org/officeDocument/2006/relationships/hyperlink" Target="https://www.hex-rays.com/products/ida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radare.org/n/radare2.html" TargetMode="External"/><Relationship Id="rId5" Type="http://schemas.openxmlformats.org/officeDocument/2006/relationships/hyperlink" Target="https://binary.ninja/" TargetMode="External"/><Relationship Id="rId4" Type="http://schemas.openxmlformats.org/officeDocument/2006/relationships/hyperlink" Target="https://ghidra-sre.org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senix.org/legacy/publications/library/proceedings/usenix03/tech/full_papers/prasad/prasad_html/node5.html" TargetMode="Externa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senix.org/system/files/conference/usenixsecurity14/sec14-paper-bao.pdf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7/77/Elf-layout--en.svg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7/77/Elf-layout--en.sv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>
            <a:spLocks noGrp="1"/>
          </p:cNvSpPr>
          <p:nvPr>
            <p:ph type="ctrTitle"/>
          </p:nvPr>
        </p:nvSpPr>
        <p:spPr>
          <a:xfrm>
            <a:off x="2914133" y="1268218"/>
            <a:ext cx="6531200" cy="438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267" dirty="0"/>
              <a:t>CSE 545 F2020, Week 4</a:t>
            </a:r>
            <a:br>
              <a:rPr lang="en" sz="4267" dirty="0"/>
            </a:br>
            <a:br>
              <a:rPr lang="en" sz="2400" dirty="0"/>
            </a:br>
            <a:r>
              <a:rPr lang="en" sz="5867" dirty="0"/>
              <a:t>Reverse Engineering II</a:t>
            </a:r>
            <a:br>
              <a:rPr lang="en" sz="5867" dirty="0"/>
            </a:br>
            <a:endParaRPr sz="3200" dirty="0"/>
          </a:p>
          <a:p>
            <a:pPr lvl="0" algn="r"/>
            <a:r>
              <a:rPr lang="en" sz="2400" u="sng" dirty="0"/>
              <a:t>Tiffany Bao</a:t>
            </a:r>
            <a:br>
              <a:rPr lang="en" sz="2400" u="sng" dirty="0"/>
            </a:br>
            <a:r>
              <a:rPr lang="en-US" sz="2400" dirty="0" err="1"/>
              <a:t>tbao@asu.edu</a:t>
            </a:r>
            <a:endParaRPr sz="2400" u="sng" dirty="0"/>
          </a:p>
        </p:txBody>
      </p:sp>
    </p:spTree>
    <p:extLst>
      <p:ext uri="{BB962C8B-B14F-4D97-AF65-F5344CB8AC3E}">
        <p14:creationId xmlns:p14="http://schemas.microsoft.com/office/powerpoint/2010/main" val="392911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1772894" y="2575592"/>
            <a:ext cx="8296394" cy="2237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00000000  7f 45 4c 46 02 01 01 00  00 00 00 00 00 00 00 00  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00000010  03 00 3e 00 01 00 00 00  30 06 00 00 00 00 00 00  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00000020  40 00 00 00 00 00 00 00  18 1a 00 00 00 00 00 00  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00000030  00 00 00 00 40 00 38 00  09 00 40 00 1d 00 1c 00</a:t>
            </a:r>
          </a:p>
        </p:txBody>
      </p:sp>
    </p:spTree>
    <p:extLst>
      <p:ext uri="{BB962C8B-B14F-4D97-AF65-F5344CB8AC3E}">
        <p14:creationId xmlns:p14="http://schemas.microsoft.com/office/powerpoint/2010/main" val="706854540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b="1" dirty="0">
                <a:solidFill>
                  <a:schemeClr val="accent6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b="1" dirty="0">
                <a:solidFill>
                  <a:schemeClr val="accent4"/>
                </a:solidFill>
                <a:latin typeface="Courier" pitchFamily="2" charset="0"/>
              </a:rPr>
              <a:t>01</a:t>
            </a:r>
            <a:r>
              <a:rPr lang="en-US" sz="1800" dirty="0">
                <a:latin typeface="Courier" pitchFamily="2" charset="0"/>
              </a:rPr>
              <a:t>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          30 06 00 00 00 00 00 00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</a:t>
            </a:r>
            <a:r>
              <a:rPr lang="en-US" sz="1800" b="1" dirty="0">
                <a:solidFill>
                  <a:schemeClr val="accent2"/>
                </a:solidFill>
                <a:latin typeface="Courier" pitchFamily="2" charset="0"/>
              </a:rPr>
              <a:t>40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b="1" dirty="0">
                <a:solidFill>
                  <a:schemeClr val="accent2"/>
                </a:solidFill>
                <a:latin typeface="Courier" pitchFamily="2" charset="0"/>
              </a:rPr>
              <a:t>00</a:t>
            </a:r>
            <a:r>
              <a:rPr lang="en-US" sz="1800" dirty="0">
                <a:latin typeface="Courier" pitchFamily="2" charset="0"/>
              </a:rPr>
              <a:t> 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40 00 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473345"/>
              </p:ext>
            </p:extLst>
          </p:nvPr>
        </p:nvGraphicFramePr>
        <p:xfrm>
          <a:off x="5650347" y="1436778"/>
          <a:ext cx="5596074" cy="4602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0732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3015342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 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800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400" b="1" dirty="0">
                        <a:solidFill>
                          <a:schemeClr val="accent6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</a:t>
                      </a:r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600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3132796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01 01 00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b="1" dirty="0">
                <a:solidFill>
                  <a:schemeClr val="accent2"/>
                </a:solidFill>
                <a:latin typeface="Courier" pitchFamily="2" charset="0"/>
              </a:rPr>
              <a:t>30 06 00 00 00 00 00 00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00000030  00 00 00 00 40 00 38 00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40 00 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444007"/>
              </p:ext>
            </p:extLst>
          </p:nvPr>
        </p:nvGraphicFramePr>
        <p:xfrm>
          <a:off x="5650347" y="1436778"/>
          <a:ext cx="5596074" cy="454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0732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3015342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: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1101136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01 01 00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30 06 </a:t>
            </a:r>
            <a:r>
              <a:rPr lang="en-US" sz="1800" dirty="0">
                <a:latin typeface="Courier" pitchFamily="2" charset="0"/>
              </a:rPr>
              <a:t>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</a:t>
            </a:r>
            <a:r>
              <a:rPr lang="en-US" sz="1800" b="1" dirty="0">
                <a:solidFill>
                  <a:schemeClr val="accent6"/>
                </a:solidFill>
                <a:latin typeface="Courier" pitchFamily="2" charset="0"/>
              </a:rPr>
              <a:t>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00000030  00 00 00 00 40 00 </a:t>
            </a:r>
            <a:r>
              <a:rPr lang="en-US" sz="1800" b="1" dirty="0">
                <a:solidFill>
                  <a:schemeClr val="accent4"/>
                </a:solidFill>
                <a:latin typeface="Courier" pitchFamily="2" charset="0"/>
              </a:rPr>
              <a:t>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40 00 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1268099"/>
              </p:ext>
            </p:extLst>
          </p:nvPr>
        </p:nvGraphicFramePr>
        <p:xfrm>
          <a:off x="5650347" y="1436778"/>
          <a:ext cx="5596074" cy="457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88110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2907964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: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</a:t>
                      </a:r>
                      <a:r>
                        <a:rPr lang="en-US" sz="16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Start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</a:t>
                      </a:r>
                      <a:r>
                        <a:rPr lang="en-US" sz="16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8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8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9512423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01 01 00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30 06 </a:t>
            </a:r>
            <a:r>
              <a:rPr lang="en-US" sz="1800" dirty="0">
                <a:latin typeface="Courier" pitchFamily="2" charset="0"/>
              </a:rPr>
              <a:t>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b="1" dirty="0">
                <a:solidFill>
                  <a:schemeClr val="accent6"/>
                </a:solidFill>
                <a:latin typeface="Courier" pitchFamily="2" charset="0"/>
              </a:rPr>
              <a:t>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00000030  00 00 00 00 40 00 38 00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</a:t>
            </a:r>
            <a:r>
              <a:rPr lang="en-US" sz="1800" b="1" dirty="0">
                <a:solidFill>
                  <a:schemeClr val="accent4"/>
                </a:solidFill>
                <a:latin typeface="Courier" pitchFamily="2" charset="0"/>
              </a:rPr>
              <a:t>40 00 </a:t>
            </a:r>
            <a:r>
              <a:rPr lang="en-US" sz="1800" dirty="0">
                <a:latin typeface="Courier" pitchFamily="2" charset="0"/>
              </a:rPr>
              <a:t>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117027"/>
              </p:ext>
            </p:extLst>
          </p:nvPr>
        </p:nvGraphicFramePr>
        <p:xfrm>
          <a:off x="5650347" y="1436778"/>
          <a:ext cx="5596074" cy="457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88110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2907964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: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20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Start of program headers:</a:t>
                      </a:r>
                    </a:p>
                    <a:p>
                      <a:r>
                        <a:rPr lang="en-US" sz="14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  </a:t>
                      </a:r>
                      <a:r>
                        <a:rPr lang="en-US" sz="16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Start of section headers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8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8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1395840"/>
      </p:ext>
    </p:extLst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0CB7A-9D1D-DE42-80DB-BBD12A04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90F9C-1DC4-BC4B-9BA2-49CA9169BE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Instructs the computer to create a process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6C0D7E-28F5-A749-BABA-C5ECBBFB9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F5A793-7EF4-AB4C-BA9F-48D96EA5A70B}"/>
              </a:ext>
            </a:extLst>
          </p:cNvPr>
          <p:cNvSpPr/>
          <p:nvPr/>
        </p:nvSpPr>
        <p:spPr>
          <a:xfrm>
            <a:off x="1174949" y="2787795"/>
            <a:ext cx="980955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Program Headers: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Type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Offset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</a:t>
            </a:r>
            <a:r>
              <a:rPr lang="en-US" sz="1600" b="1" dirty="0" err="1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VirtAddr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</a:t>
            </a:r>
            <a:r>
              <a:rPr lang="en-US" sz="1600" b="1" dirty="0" err="1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PhysAddr</a:t>
            </a:r>
            <a:endParaRPr lang="en-US" sz="1600" b="1" dirty="0">
              <a:solidFill>
                <a:schemeClr val="accent4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 err="1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FileSiz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</a:t>
            </a:r>
            <a:r>
              <a:rPr lang="en-US" sz="1600" b="1" dirty="0" err="1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MemSiz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Flags  Align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PHDR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R      0x8</a:t>
            </a:r>
          </a:p>
          <a:p>
            <a:endParaRPr lang="en-US" sz="1600" b="1" dirty="0">
              <a:solidFill>
                <a:srgbClr val="7030A0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INTERP         0x0000000000000238 0x0000000000000238 0x0000000000000238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0x000000000000001c 0x000000000000001c  R      0x1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[Requesting program interpreter: /lib64/ld-linux-x86-64.so.2]</a:t>
            </a:r>
          </a:p>
          <a:p>
            <a:endParaRPr lang="en-US" sz="16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LOAD           0x0000000000000000 0x0000000000000000 0x0000000000000000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0x0000000000000c88 0x0000000000000c88  R E    0x200000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70461-FFD4-8C4C-8307-9E8407073D23}"/>
              </a:ext>
            </a:extLst>
          </p:cNvPr>
          <p:cNvSpPr txBox="1"/>
          <p:nvPr/>
        </p:nvSpPr>
        <p:spPr>
          <a:xfrm>
            <a:off x="1283034" y="5745499"/>
            <a:ext cx="1223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  <a:latin typeface="Sniglet" pitchFamily="82" charset="0"/>
              </a:rPr>
              <a:t>Segment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658F3B-B378-0540-8CA7-251508A078EC}"/>
              </a:ext>
            </a:extLst>
          </p:cNvPr>
          <p:cNvSpPr/>
          <p:nvPr/>
        </p:nvSpPr>
        <p:spPr>
          <a:xfrm>
            <a:off x="1424505" y="3429000"/>
            <a:ext cx="883267" cy="217714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51165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3FDD2-CEE8-8141-A89D-93ABF366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F575C-0310-8748-99AE-3034D5FBB8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126A26-179B-3845-833A-3E5BF504E5E7}"/>
              </a:ext>
            </a:extLst>
          </p:cNvPr>
          <p:cNvSpPr/>
          <p:nvPr/>
        </p:nvSpPr>
        <p:spPr>
          <a:xfrm>
            <a:off x="1342883" y="2232841"/>
            <a:ext cx="929076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Section Headers: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[Nr] Name              Type             Address           Offset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Size              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EntSize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Flags  Link  Info  Align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[ 0]                   NULL             0000000000000000  00000000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0000000000000000  0000000000000000           0     0     0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[ 1]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interp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PROGBITS         0000000000000238  00000238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000000000000001c  0000000000000000   A       0     0     1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[ 2]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note.ABI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-tag     NOTE             0000000000000254  00000254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0000000000000020  0000000000000000   A       0     0     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[ 3]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note.gnu.build-i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NOTE             0000000000000274  00000274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0000000000000024  0000000000000000   A       0     0     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[ 4]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gnu.hash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GNU_HASH         0000000000000298  00000298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000000000000001c  0000000000000000   A       5     0     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…</a:t>
            </a:r>
          </a:p>
        </p:txBody>
      </p:sp>
    </p:spTree>
    <p:extLst>
      <p:ext uri="{BB962C8B-B14F-4D97-AF65-F5344CB8AC3E}">
        <p14:creationId xmlns:p14="http://schemas.microsoft.com/office/powerpoint/2010/main" val="3360238449"/>
      </p:ext>
    </p:extLst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E914-AA60-1447-BB80-A96D4132B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907" y="2029028"/>
            <a:ext cx="3390078" cy="375557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A02F75-DF72-854A-881A-22AA9948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5444381" cy="3847374"/>
          </a:xfrm>
        </p:spPr>
        <p:txBody>
          <a:bodyPr/>
          <a:lstStyle/>
          <a:p>
            <a:r>
              <a:rPr lang="en-US" dirty="0"/>
              <a:t>ELF Header</a:t>
            </a:r>
          </a:p>
          <a:p>
            <a:r>
              <a:rPr lang="en-US" dirty="0"/>
              <a:t>Program Header Table</a:t>
            </a:r>
          </a:p>
          <a:p>
            <a:r>
              <a:rPr lang="en-US" dirty="0"/>
              <a:t>Sections</a:t>
            </a:r>
          </a:p>
          <a:p>
            <a:r>
              <a:rPr lang="en-US" dirty="0"/>
              <a:t>Section Header 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7BD4A-E972-374F-95E1-6AA9CDB567EC}"/>
              </a:ext>
            </a:extLst>
          </p:cNvPr>
          <p:cNvSpPr txBox="1"/>
          <p:nvPr/>
        </p:nvSpPr>
        <p:spPr>
          <a:xfrm>
            <a:off x="1402733" y="6413252"/>
            <a:ext cx="9149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Picture is based on 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https://upload.wikimedia.org/wikipedia/commons/7/77/Elf-layout--en.svg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C287E54-6021-9B49-907D-E81FE1E24C13}"/>
              </a:ext>
            </a:extLst>
          </p:cNvPr>
          <p:cNvSpPr/>
          <p:nvPr/>
        </p:nvSpPr>
        <p:spPr>
          <a:xfrm rot="14207509">
            <a:off x="7691110" y="2206918"/>
            <a:ext cx="614780" cy="668613"/>
          </a:xfrm>
          <a:prstGeom prst="arc">
            <a:avLst>
              <a:gd name="adj1" fmla="val 15800353"/>
              <a:gd name="adj2" fmla="val 0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EE73A484-0853-6347-8588-C4B7AC009FED}"/>
              </a:ext>
            </a:extLst>
          </p:cNvPr>
          <p:cNvSpPr/>
          <p:nvPr/>
        </p:nvSpPr>
        <p:spPr>
          <a:xfrm rot="14207509">
            <a:off x="6740197" y="2321745"/>
            <a:ext cx="4171796" cy="3456894"/>
          </a:xfrm>
          <a:prstGeom prst="arc">
            <a:avLst>
              <a:gd name="adj1" fmla="val 14971169"/>
              <a:gd name="adj2" fmla="val 153558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C09B71-484D-8842-BE19-C3D7CB34795D}"/>
              </a:ext>
            </a:extLst>
          </p:cNvPr>
          <p:cNvSpPr/>
          <p:nvPr/>
        </p:nvSpPr>
        <p:spPr>
          <a:xfrm>
            <a:off x="7761514" y="2070672"/>
            <a:ext cx="2155372" cy="5002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BF7FD-D49F-B548-A9C9-343A65A474C9}"/>
              </a:ext>
            </a:extLst>
          </p:cNvPr>
          <p:cNvSpPr/>
          <p:nvPr/>
        </p:nvSpPr>
        <p:spPr>
          <a:xfrm>
            <a:off x="7771504" y="5256003"/>
            <a:ext cx="2155372" cy="60531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28ABE7-9E79-8548-B3AE-FE94A2407BA1}"/>
              </a:ext>
            </a:extLst>
          </p:cNvPr>
          <p:cNvSpPr/>
          <p:nvPr/>
        </p:nvSpPr>
        <p:spPr>
          <a:xfrm>
            <a:off x="7794172" y="3134947"/>
            <a:ext cx="2155372" cy="20793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DF4D7D-854D-D340-8D54-81BA6CEDBFED}"/>
              </a:ext>
            </a:extLst>
          </p:cNvPr>
          <p:cNvSpPr/>
          <p:nvPr/>
        </p:nvSpPr>
        <p:spPr>
          <a:xfrm>
            <a:off x="7771504" y="2597397"/>
            <a:ext cx="2155372" cy="50359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96820"/>
      </p:ext>
    </p:extLst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B692-9624-6A42-B440-2A39542EE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0199" y="1996177"/>
            <a:ext cx="5023200" cy="1546400"/>
          </a:xfrm>
        </p:spPr>
        <p:txBody>
          <a:bodyPr/>
          <a:lstStyle/>
          <a:p>
            <a:r>
              <a:rPr lang="en-US" dirty="0"/>
              <a:t>ELF Execution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7C57845-6D50-4948-817C-130C96E9A909}"/>
              </a:ext>
            </a:extLst>
          </p:cNvPr>
          <p:cNvGrpSpPr/>
          <p:nvPr/>
        </p:nvGrpSpPr>
        <p:grpSpPr>
          <a:xfrm>
            <a:off x="6417009" y="3711466"/>
            <a:ext cx="3187289" cy="1338441"/>
            <a:chOff x="1252764" y="2840794"/>
            <a:chExt cx="3187289" cy="14474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9B07C2-24C0-4246-A379-233A917F9A3A}"/>
                </a:ext>
              </a:extLst>
            </p:cNvPr>
            <p:cNvSpPr txBox="1"/>
            <p:nvPr/>
          </p:nvSpPr>
          <p:spPr>
            <a:xfrm>
              <a:off x="1252764" y="3955424"/>
              <a:ext cx="1385316" cy="3328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Executable File</a:t>
              </a:r>
            </a:p>
          </p:txBody>
        </p:sp>
        <p:sp>
          <p:nvSpPr>
            <p:cNvPr id="6" name="Text Placeholder 4">
              <a:extLst>
                <a:ext uri="{FF2B5EF4-FFF2-40B4-BE49-F238E27FC236}">
                  <a16:creationId xmlns:a16="http://schemas.microsoft.com/office/drawing/2014/main" id="{137C9FA6-CB2B-3C42-9A1F-033CD70EA221}"/>
                </a:ext>
              </a:extLst>
            </p:cNvPr>
            <p:cNvSpPr txBox="1">
              <a:spLocks/>
            </p:cNvSpPr>
            <p:nvPr/>
          </p:nvSpPr>
          <p:spPr>
            <a:xfrm>
              <a:off x="1559414" y="2840794"/>
              <a:ext cx="772009" cy="931981"/>
            </a:xfrm>
            <a:prstGeom prst="rect">
              <a:avLst/>
            </a:prstGeom>
            <a:ln w="38100" cap="flat" cmpd="sng" algn="ctr">
              <a:solidFill>
                <a:schemeClr val="dk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marL="50799"/>
              <a:r>
                <a:rPr lang="en-US" sz="400" dirty="0"/>
                <a:t>010100010100010011111010100010100010100010011111010100010100010100010011111010100010100010100010011111010100010100010100010011111010100010100100110100111000101000101000101000101000100111110010100010100010011111010100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E3ED9B-440E-7B4A-8BB5-7CE7D6D684D0}"/>
                </a:ext>
              </a:extLst>
            </p:cNvPr>
            <p:cNvSpPr txBox="1"/>
            <p:nvPr/>
          </p:nvSpPr>
          <p:spPr>
            <a:xfrm>
              <a:off x="2982603" y="3955424"/>
              <a:ext cx="1457450" cy="3328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Executed Result</a:t>
              </a:r>
            </a:p>
          </p:txBody>
        </p:sp>
      </p:grp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4E83442-A7CD-2A4F-8DA6-572F1755332B}"/>
              </a:ext>
            </a:extLst>
          </p:cNvPr>
          <p:cNvSpPr txBox="1">
            <a:spLocks/>
          </p:cNvSpPr>
          <p:nvPr/>
        </p:nvSpPr>
        <p:spPr>
          <a:xfrm>
            <a:off x="8489568" y="3710903"/>
            <a:ext cx="772009" cy="861774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50799"/>
            <a:r>
              <a:rPr lang="en-US" sz="900" dirty="0">
                <a:latin typeface="Courier" pitchFamily="2" charset="0"/>
              </a:rPr>
              <a:t>Hello World!</a:t>
            </a:r>
          </a:p>
        </p:txBody>
      </p:sp>
    </p:spTree>
    <p:extLst>
      <p:ext uri="{BB962C8B-B14F-4D97-AF65-F5344CB8AC3E}">
        <p14:creationId xmlns:p14="http://schemas.microsoft.com/office/powerpoint/2010/main" val="288423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18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012E9E-FC40-2C4A-AD54-06F9C23C219C}"/>
              </a:ext>
            </a:extLst>
          </p:cNvPr>
          <p:cNvGrpSpPr/>
          <p:nvPr/>
        </p:nvGrpSpPr>
        <p:grpSpPr>
          <a:xfrm>
            <a:off x="5041900" y="2153560"/>
            <a:ext cx="1879600" cy="3755070"/>
            <a:chOff x="4660900" y="1283700"/>
            <a:chExt cx="2209800" cy="441474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DC9A75-5730-F14E-86DD-FA37D73ECBF3}"/>
                </a:ext>
              </a:extLst>
            </p:cNvPr>
            <p:cNvSpPr/>
            <p:nvPr/>
          </p:nvSpPr>
          <p:spPr>
            <a:xfrm>
              <a:off x="4673600" y="12837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ELF Header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5A565A3-C7D0-0D42-B3B2-29F21D98910D}"/>
                </a:ext>
              </a:extLst>
            </p:cNvPr>
            <p:cNvSpPr/>
            <p:nvPr/>
          </p:nvSpPr>
          <p:spPr>
            <a:xfrm>
              <a:off x="4673600" y="21854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Program Header Table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7AB684-5274-E64E-8DF5-8595524BB215}"/>
                </a:ext>
              </a:extLst>
            </p:cNvPr>
            <p:cNvSpPr/>
            <p:nvPr/>
          </p:nvSpPr>
          <p:spPr>
            <a:xfrm>
              <a:off x="4673600" y="3117488"/>
              <a:ext cx="2197100" cy="169581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Code and Data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D14F7DE-BA0B-C84C-BF25-8C86B2FCBAB6}"/>
                </a:ext>
              </a:extLst>
            </p:cNvPr>
            <p:cNvSpPr/>
            <p:nvPr/>
          </p:nvSpPr>
          <p:spPr>
            <a:xfrm>
              <a:off x="4660900" y="4933589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Section Header Table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3258839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1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60381-45F1-7341-9128-B5E7D6F57405}"/>
              </a:ext>
            </a:extLst>
          </p:cNvPr>
          <p:cNvSpPr/>
          <p:nvPr/>
        </p:nvSpPr>
        <p:spPr>
          <a:xfrm>
            <a:off x="1234566" y="2613392"/>
            <a:ext cx="1840104" cy="163121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stdio.h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string.h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stdlib.h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typedef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struct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s_book</a:t>
            </a:r>
            <a:r>
              <a:rPr lang="en-US" sz="400" dirty="0">
                <a:latin typeface="Courier" pitchFamily="2" charset="0"/>
              </a:rPr>
              <a:t>{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id;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name[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author[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 Book;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solidFill>
                  <a:srgbClr val="0000FF"/>
                </a:solidFill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400" dirty="0">
                <a:latin typeface="Courier" pitchFamily="2" charset="0"/>
              </a:rPr>
              <a:t>book){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id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1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name,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"Philosopher's Stone"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author,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"J.K. Rowling"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223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0000FF"/>
                </a:solidFill>
                <a:latin typeface="Courier" pitchFamily="2" charset="0"/>
              </a:rPr>
              <a:t>main</a:t>
            </a:r>
            <a:r>
              <a:rPr lang="en-US" sz="400" dirty="0">
                <a:latin typeface="Courier" pitchFamily="2" charset="0"/>
              </a:rPr>
              <a:t>(){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&amp;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printf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”Hello World!"</a:t>
            </a:r>
            <a:r>
              <a:rPr lang="en-US" sz="400" dirty="0">
                <a:latin typeface="Courier" pitchFamily="2" charset="0"/>
              </a:rPr>
              <a:t>);</a:t>
            </a:r>
            <a:endParaRPr lang="en-US" sz="400" dirty="0">
              <a:solidFill>
                <a:srgbClr val="BA2121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  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0</a:t>
            </a:r>
            <a:r>
              <a:rPr lang="en-US" sz="400" dirty="0">
                <a:latin typeface="Courier" pitchFamily="2" charset="0"/>
              </a:rPr>
              <a:t>;</a:t>
            </a:r>
            <a:endParaRPr lang="en-US" sz="400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3DF1C-F1EB-5A44-B5A3-169BA23BCBAC}"/>
              </a:ext>
            </a:extLst>
          </p:cNvPr>
          <p:cNvSpPr txBox="1"/>
          <p:nvPr/>
        </p:nvSpPr>
        <p:spPr>
          <a:xfrm>
            <a:off x="1206282" y="4455433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Source Code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9C2DE3-7DC4-7D45-B24B-9B010C7F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4603" y="2791411"/>
            <a:ext cx="1840104" cy="1453197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50799" indent="0">
              <a:buNone/>
            </a:pPr>
            <a:r>
              <a:rPr lang="en-US" sz="600" dirty="0"/>
              <a:t>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3A4E-EEA5-AA4C-9327-DCC682C4AE00}"/>
              </a:ext>
            </a:extLst>
          </p:cNvPr>
          <p:cNvSpPr txBox="1"/>
          <p:nvPr/>
        </p:nvSpPr>
        <p:spPr>
          <a:xfrm>
            <a:off x="4751719" y="4477242"/>
            <a:ext cx="2242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Executable File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84E26E9-5674-2C4D-A14C-5FA07DC31E0D}"/>
              </a:ext>
            </a:extLst>
          </p:cNvPr>
          <p:cNvSpPr/>
          <p:nvPr/>
        </p:nvSpPr>
        <p:spPr>
          <a:xfrm>
            <a:off x="3433783" y="323469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DA8106B-4E2E-A843-B94E-A80A768A4106}"/>
              </a:ext>
            </a:extLst>
          </p:cNvPr>
          <p:cNvSpPr/>
          <p:nvPr/>
        </p:nvSpPr>
        <p:spPr>
          <a:xfrm>
            <a:off x="7129483" y="323850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239482A-E7F0-4B4F-BAF9-BFCA75F2E895}"/>
              </a:ext>
            </a:extLst>
          </p:cNvPr>
          <p:cNvSpPr txBox="1">
            <a:spLocks/>
          </p:cNvSpPr>
          <p:nvPr/>
        </p:nvSpPr>
        <p:spPr>
          <a:xfrm>
            <a:off x="8481713" y="2783791"/>
            <a:ext cx="1840104" cy="1453197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558786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1219170" marR="0" lvl="1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828754" marR="0" lvl="2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2438339" marR="0" lvl="3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3047924" marR="0" lvl="4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3657509" marR="0" lvl="5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4267093" marR="0" lvl="6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4876678" marR="0" lvl="7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5486263" marR="0" lvl="8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50799" indent="0">
              <a:buFont typeface="Sniglet"/>
              <a:buNone/>
            </a:pPr>
            <a:r>
              <a:rPr lang="en-US" sz="1200" dirty="0"/>
              <a:t>Hello World!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5FF6-3D87-284A-9A12-2029F3FED0CB}"/>
              </a:ext>
            </a:extLst>
          </p:cNvPr>
          <p:cNvSpPr txBox="1"/>
          <p:nvPr/>
        </p:nvSpPr>
        <p:spPr>
          <a:xfrm>
            <a:off x="8239519" y="4481052"/>
            <a:ext cx="236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Executed Result</a:t>
            </a:r>
          </a:p>
        </p:txBody>
      </p:sp>
    </p:spTree>
    <p:extLst>
      <p:ext uri="{BB962C8B-B14F-4D97-AF65-F5344CB8AC3E}">
        <p14:creationId xmlns:p14="http://schemas.microsoft.com/office/powerpoint/2010/main" val="270059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19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012E9E-FC40-2C4A-AD54-06F9C23C219C}"/>
              </a:ext>
            </a:extLst>
          </p:cNvPr>
          <p:cNvGrpSpPr/>
          <p:nvPr/>
        </p:nvGrpSpPr>
        <p:grpSpPr>
          <a:xfrm>
            <a:off x="3898900" y="2001160"/>
            <a:ext cx="1879600" cy="3755070"/>
            <a:chOff x="4660900" y="1283700"/>
            <a:chExt cx="2209800" cy="441474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DC9A75-5730-F14E-86DD-FA37D73ECBF3}"/>
                </a:ext>
              </a:extLst>
            </p:cNvPr>
            <p:cNvSpPr/>
            <p:nvPr/>
          </p:nvSpPr>
          <p:spPr>
            <a:xfrm>
              <a:off x="4673600" y="12837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ELF Header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5A565A3-C7D0-0D42-B3B2-29F21D98910D}"/>
                </a:ext>
              </a:extLst>
            </p:cNvPr>
            <p:cNvSpPr/>
            <p:nvPr/>
          </p:nvSpPr>
          <p:spPr>
            <a:xfrm>
              <a:off x="4673600" y="21854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Program Header Table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7AB684-5274-E64E-8DF5-8595524BB215}"/>
                </a:ext>
              </a:extLst>
            </p:cNvPr>
            <p:cNvSpPr/>
            <p:nvPr/>
          </p:nvSpPr>
          <p:spPr>
            <a:xfrm>
              <a:off x="4673600" y="3117488"/>
              <a:ext cx="2197100" cy="169581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Code and Data</a:t>
              </a:r>
            </a:p>
            <a:p>
              <a:pPr algn="ctr"/>
              <a:r>
                <a:rPr lang="en-US" sz="2800" dirty="0">
                  <a:solidFill>
                    <a:schemeClr val="accent6"/>
                  </a:solidFill>
                  <a:latin typeface="Sniglet" pitchFamily="82" charset="0"/>
                </a:rPr>
                <a:t>Segments</a:t>
              </a:r>
              <a:endParaRPr lang="en-US" sz="2000" dirty="0">
                <a:solidFill>
                  <a:schemeClr val="accent6"/>
                </a:solidFill>
                <a:latin typeface="Sniglet" pitchFamily="8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D14F7DE-BA0B-C84C-BF25-8C86B2FCBAB6}"/>
                </a:ext>
              </a:extLst>
            </p:cNvPr>
            <p:cNvSpPr/>
            <p:nvPr/>
          </p:nvSpPr>
          <p:spPr>
            <a:xfrm>
              <a:off x="4660900" y="4933589"/>
              <a:ext cx="2197100" cy="764856"/>
            </a:xfrm>
            <a:prstGeom prst="rect">
              <a:avLst/>
            </a:prstGeom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Sniglet" pitchFamily="82" charset="0"/>
                </a:rPr>
                <a:t>Section Header Table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8917BB1-3CCA-204B-98E3-A4F989FF5998}"/>
              </a:ext>
            </a:extLst>
          </p:cNvPr>
          <p:cNvGrpSpPr/>
          <p:nvPr/>
        </p:nvGrpSpPr>
        <p:grpSpPr>
          <a:xfrm>
            <a:off x="6565900" y="2001160"/>
            <a:ext cx="1879600" cy="3755070"/>
            <a:chOff x="4660900" y="1283700"/>
            <a:chExt cx="2209800" cy="441474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505B8FD-C2AF-674C-89F0-859EE55C5836}"/>
                </a:ext>
              </a:extLst>
            </p:cNvPr>
            <p:cNvSpPr/>
            <p:nvPr/>
          </p:nvSpPr>
          <p:spPr>
            <a:xfrm>
              <a:off x="4673600" y="12837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ELF Header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B8F1B4-AB3E-D34E-9D61-89E0BBCE1857}"/>
                </a:ext>
              </a:extLst>
            </p:cNvPr>
            <p:cNvSpPr/>
            <p:nvPr/>
          </p:nvSpPr>
          <p:spPr>
            <a:xfrm>
              <a:off x="4673600" y="2185400"/>
              <a:ext cx="2197100" cy="764856"/>
            </a:xfrm>
            <a:prstGeom prst="rect">
              <a:avLst/>
            </a:prstGeom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Sniglet" pitchFamily="82" charset="0"/>
                </a:rPr>
                <a:t>Program Header Table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D2016D7-50CC-8D4A-B3C2-963A71FF93EC}"/>
                </a:ext>
              </a:extLst>
            </p:cNvPr>
            <p:cNvSpPr/>
            <p:nvPr/>
          </p:nvSpPr>
          <p:spPr>
            <a:xfrm>
              <a:off x="4673600" y="3117488"/>
              <a:ext cx="2197100" cy="169581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Code and Data</a:t>
              </a:r>
            </a:p>
            <a:p>
              <a:pPr algn="ctr"/>
              <a:r>
                <a:rPr lang="en-US" sz="2800" dirty="0">
                  <a:solidFill>
                    <a:schemeClr val="accent6"/>
                  </a:solidFill>
                  <a:latin typeface="Sniglet" pitchFamily="82" charset="0"/>
                </a:rPr>
                <a:t>Sections</a:t>
              </a:r>
              <a:endParaRPr lang="en-US" sz="2000" dirty="0">
                <a:solidFill>
                  <a:schemeClr val="accent6"/>
                </a:solidFill>
                <a:latin typeface="Sniglet" pitchFamily="8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02B0F4A-5E1E-7C48-B45E-D037D9CC8892}"/>
                </a:ext>
              </a:extLst>
            </p:cNvPr>
            <p:cNvSpPr/>
            <p:nvPr/>
          </p:nvSpPr>
          <p:spPr>
            <a:xfrm>
              <a:off x="4660900" y="4933589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Section Header Table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034D7CA-AA8E-4B4E-8BA2-F170877D79E6}"/>
              </a:ext>
            </a:extLst>
          </p:cNvPr>
          <p:cNvSpPr/>
          <p:nvPr/>
        </p:nvSpPr>
        <p:spPr>
          <a:xfrm>
            <a:off x="1038110" y="3407045"/>
            <a:ext cx="2282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Execution View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B3F3A2-DC05-AF43-9EF9-3064C66BDB27}"/>
              </a:ext>
            </a:extLst>
          </p:cNvPr>
          <p:cNvSpPr/>
          <p:nvPr/>
        </p:nvSpPr>
        <p:spPr>
          <a:xfrm>
            <a:off x="9078066" y="3407044"/>
            <a:ext cx="18902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Linking View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E71D619-5B6F-CF48-A6F9-5B4AB0E9E224}"/>
              </a:ext>
            </a:extLst>
          </p:cNvPr>
          <p:cNvCxnSpPr>
            <a:stCxn id="3" idx="3"/>
          </p:cNvCxnSpPr>
          <p:nvPr/>
        </p:nvCxnSpPr>
        <p:spPr>
          <a:xfrm flipV="1">
            <a:off x="3321107" y="3637876"/>
            <a:ext cx="374593" cy="2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B04C06F-2E92-0048-82F3-DC2ECEE7E435}"/>
              </a:ext>
            </a:extLst>
          </p:cNvPr>
          <p:cNvCxnSpPr>
            <a:cxnSpLocks/>
          </p:cNvCxnSpPr>
          <p:nvPr/>
        </p:nvCxnSpPr>
        <p:spPr>
          <a:xfrm flipH="1" flipV="1">
            <a:off x="8625286" y="3619267"/>
            <a:ext cx="374593" cy="2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329591"/>
      </p:ext>
    </p:extLst>
  </p:cSld>
  <p:clrMapOvr>
    <a:masterClrMapping/>
  </p:clrMapOvr>
  <p:transition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9C70-936B-2C42-AE69-64CA26F0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A20C4-CB1D-DE47-854E-F09AB1488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Executable is invoked by </a:t>
            </a:r>
            <a:r>
              <a:rPr lang="en-US" dirty="0" err="1">
                <a:latin typeface="Courier" pitchFamily="2" charset="0"/>
              </a:rPr>
              <a:t>execve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>
                <a:latin typeface="Sniglet" pitchFamily="82" charset="0"/>
              </a:rPr>
              <a:t>Kernel loads the executable into memory by program header table</a:t>
            </a:r>
          </a:p>
          <a:p>
            <a:r>
              <a:rPr lang="en-US" dirty="0">
                <a:latin typeface="Sniglet" pitchFamily="82" charset="0"/>
              </a:rPr>
              <a:t>Looks for PT_INTERP entry in the program headers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CD272-17F3-B341-A2E0-8F0E2E22F4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52391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0CB7A-9D1D-DE42-80DB-BBD12A04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90F9C-1DC4-BC4B-9BA2-49CA9169BE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Instructs the computer to create a process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6C0D7E-28F5-A749-BABA-C5ECBBFB9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F5A793-7EF4-AB4C-BA9F-48D96EA5A70B}"/>
              </a:ext>
            </a:extLst>
          </p:cNvPr>
          <p:cNvSpPr/>
          <p:nvPr/>
        </p:nvSpPr>
        <p:spPr>
          <a:xfrm>
            <a:off x="1174949" y="2787795"/>
            <a:ext cx="980955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Program Headers: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Type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Offset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</a:t>
            </a:r>
            <a:r>
              <a:rPr lang="en-US" sz="1600" b="1" dirty="0" err="1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VirtAddr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</a:t>
            </a:r>
            <a:r>
              <a:rPr lang="en-US" sz="1600" b="1" dirty="0" err="1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PhysAddr</a:t>
            </a:r>
            <a:endParaRPr lang="en-US" sz="1600" b="1" dirty="0">
              <a:solidFill>
                <a:schemeClr val="accent4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 err="1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FileSiz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</a:t>
            </a:r>
            <a:r>
              <a:rPr lang="en-US" sz="1600" b="1" dirty="0" err="1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MemSiz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Flags  Align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PHDR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R      0x8</a:t>
            </a:r>
          </a:p>
          <a:p>
            <a:endParaRPr lang="en-US" sz="1600" b="1" dirty="0">
              <a:solidFill>
                <a:srgbClr val="7030A0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INTERP         0x0000000000000238 0x0000000000000238 0x0000000000000238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0x000000000000001c 0x000000000000001c  R      0x1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[Requesting program interpreter: /lib64/ld-linux-x86-64.so.2]</a:t>
            </a:r>
          </a:p>
          <a:p>
            <a:endParaRPr lang="en-US" sz="16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LOAD           0x0000000000000000 0x0000000000000000 0x0000000000000000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0x0000000000000c88 0x0000000000000c88  R E    0x200000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658F3B-B378-0540-8CA7-251508A078EC}"/>
              </a:ext>
            </a:extLst>
          </p:cNvPr>
          <p:cNvSpPr/>
          <p:nvPr/>
        </p:nvSpPr>
        <p:spPr>
          <a:xfrm>
            <a:off x="1424505" y="4190999"/>
            <a:ext cx="9065695" cy="939801"/>
          </a:xfrm>
          <a:prstGeom prst="rect">
            <a:avLst/>
          </a:prstGeom>
          <a:noFill/>
          <a:ln w="57150"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13677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9C70-936B-2C42-AE69-64CA26F0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A20C4-CB1D-DE47-854E-F09AB1488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>
                <a:solidFill>
                  <a:schemeClr val="tx1"/>
                </a:solidFill>
              </a:rPr>
              <a:t>Executable is invoked by </a:t>
            </a:r>
            <a:r>
              <a:rPr lang="en-US" dirty="0" err="1">
                <a:solidFill>
                  <a:schemeClr val="tx1"/>
                </a:solidFill>
                <a:latin typeface="Courier" pitchFamily="2" charset="0"/>
              </a:rPr>
              <a:t>execve</a:t>
            </a:r>
            <a:r>
              <a:rPr lang="en-US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Kernel loads the executable into memory by program header 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Looks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urier" pitchFamily="2" charset="0"/>
              </a:rPr>
              <a:t>PT_INTERP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 entry in the program headers</a:t>
            </a:r>
          </a:p>
          <a:p>
            <a:r>
              <a:rPr lang="en-US" dirty="0">
                <a:latin typeface="Sniglet" pitchFamily="82" charset="0"/>
              </a:rPr>
              <a:t>Load dynamic linker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CD272-17F3-B341-A2E0-8F0E2E22F4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808079"/>
      </p:ext>
    </p:extLst>
  </p:cSld>
  <p:clrMapOvr>
    <a:masterClrMapping/>
  </p:clrMapOvr>
  <p:transition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0C3E9-6985-634C-B765-75E56E8D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Linking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8101F-8C1B-1742-AE7C-2A292BF00C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Maps the shared libraries to the program's address space.</a:t>
            </a:r>
          </a:p>
          <a:p>
            <a:r>
              <a:rPr lang="en-US" dirty="0"/>
              <a:t>Relocates the text and data of the dynamically linked library into memory segment</a:t>
            </a:r>
          </a:p>
          <a:p>
            <a:r>
              <a:rPr lang="en-US" dirty="0"/>
              <a:t>Relocates the symbols of the executable referred to the dynamically linked library.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1E9C6-5E42-284F-B16D-D641D56951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628482"/>
      </p:ext>
    </p:extLst>
  </p:cSld>
  <p:clrMapOvr>
    <a:masterClrMapping/>
  </p:clrMapOvr>
  <p:transition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8C029-5892-3743-A9DD-D9747DD1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library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E3BC3-1004-C24A-AD33-C3C34EA45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179219"/>
            <a:ext cx="9290766" cy="3179648"/>
          </a:xfrm>
        </p:spPr>
        <p:txBody>
          <a:bodyPr anchor="ctr"/>
          <a:lstStyle/>
          <a:p>
            <a:r>
              <a:rPr lang="en-US" dirty="0"/>
              <a:t>For example, </a:t>
            </a:r>
            <a:r>
              <a:rPr lang="en-US" dirty="0" err="1">
                <a:latin typeface="Courier" pitchFamily="2" charset="0"/>
              </a:rPr>
              <a:t>libc.so</a:t>
            </a:r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printf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>
                <a:latin typeface="Sniglet" pitchFamily="82" charset="0"/>
              </a:rPr>
              <a:t>Load </a:t>
            </a:r>
            <a:r>
              <a:rPr lang="en-US" dirty="0" err="1">
                <a:latin typeface="Courier" pitchFamily="2" charset="0"/>
              </a:rPr>
              <a:t>libc.so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>
                <a:latin typeface="Sniglet" pitchFamily="82" charset="0"/>
              </a:rPr>
              <a:t>to the memory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30BAE-9670-B14E-8021-733A9832BA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449269"/>
      </p:ext>
    </p:extLst>
  </p:cSld>
  <p:clrMapOvr>
    <a:masterClrMapping/>
  </p:clrMapOvr>
  <p:transition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8C029-5892-3743-A9DD-D9747DD1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library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E3BC3-1004-C24A-AD33-C3C34EA45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0799" indent="0">
              <a:buNone/>
            </a:pPr>
            <a:r>
              <a:rPr lang="en-US" dirty="0">
                <a:latin typeface="Sniglet" pitchFamily="82" charset="0"/>
              </a:rPr>
              <a:t>What if there are many executables using </a:t>
            </a:r>
            <a:r>
              <a:rPr lang="en-US" dirty="0" err="1">
                <a:latin typeface="Courier" pitchFamily="2" charset="0"/>
              </a:rPr>
              <a:t>libc.so</a:t>
            </a:r>
            <a:r>
              <a:rPr lang="en-US" dirty="0">
                <a:latin typeface="Sniglet" pitchFamily="82" charset="0"/>
              </a:rPr>
              <a:t>?</a:t>
            </a:r>
          </a:p>
          <a:p>
            <a:endParaRPr lang="en-US" dirty="0">
              <a:latin typeface="Sniglet" pitchFamily="82" charset="0"/>
            </a:endParaRPr>
          </a:p>
          <a:p>
            <a:r>
              <a:rPr lang="en-US" dirty="0">
                <a:latin typeface="Sniglet" pitchFamily="82" charset="0"/>
              </a:rPr>
              <a:t>Loading it again and again is expensive!</a:t>
            </a:r>
          </a:p>
          <a:p>
            <a:r>
              <a:rPr lang="en-US" dirty="0">
                <a:latin typeface="Sniglet" pitchFamily="82" charset="0"/>
              </a:rPr>
              <a:t>Check if the library already in memory,</a:t>
            </a:r>
          </a:p>
          <a:p>
            <a:pPr lvl="1"/>
            <a:r>
              <a:rPr lang="en-US" dirty="0">
                <a:latin typeface="Sniglet" pitchFamily="82" charset="0"/>
              </a:rPr>
              <a:t>if so, map to the new process space</a:t>
            </a:r>
          </a:p>
          <a:p>
            <a:pPr lvl="1"/>
            <a:r>
              <a:rPr lang="en-US" dirty="0">
                <a:latin typeface="Sniglet" pitchFamily="82" charset="0"/>
              </a:rPr>
              <a:t>if not, load and map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30BAE-9670-B14E-8021-733A9832BA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47053"/>
      </p:ext>
    </p:extLst>
  </p:cSld>
  <p:clrMapOvr>
    <a:masterClrMapping/>
  </p:clrMapOvr>
  <p:transition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9C70-936B-2C42-AE69-64CA26F0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A20C4-CB1D-DE47-854E-F09AB1488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>
                <a:solidFill>
                  <a:schemeClr val="tx1"/>
                </a:solidFill>
              </a:rPr>
              <a:t>Executable is invoked by </a:t>
            </a:r>
            <a:r>
              <a:rPr lang="en-US" dirty="0" err="1">
                <a:solidFill>
                  <a:schemeClr val="tx1"/>
                </a:solidFill>
                <a:latin typeface="Courier" pitchFamily="2" charset="0"/>
              </a:rPr>
              <a:t>execve</a:t>
            </a:r>
            <a:r>
              <a:rPr lang="en-US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Kernel loads the executable into memory by program header 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Looks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urier" pitchFamily="2" charset="0"/>
              </a:rPr>
              <a:t>PT_INTERP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 entry in the program headers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Load dynamic linker</a:t>
            </a:r>
          </a:p>
          <a:p>
            <a:r>
              <a:rPr lang="en-US" dirty="0">
                <a:latin typeface="Sniglet" pitchFamily="82" charset="0"/>
              </a:rPr>
              <a:t>Looks up program entry</a:t>
            </a:r>
          </a:p>
          <a:p>
            <a:r>
              <a:rPr lang="en-US" dirty="0">
                <a:latin typeface="Sniglet" pitchFamily="82" charset="0"/>
              </a:rPr>
              <a:t>Execute program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CD272-17F3-B341-A2E0-8F0E2E22F4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70572"/>
      </p:ext>
    </p:extLst>
  </p:cSld>
  <p:clrMapOvr>
    <a:masterClrMapping/>
  </p:clrMapOvr>
  <p:transition advTm="8816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343DF-F0BB-6249-9962-47382E164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52C20-5E1F-1B45-8C47-0B9CAB2014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/>
              <a:t>Check depended shared library and their location: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ldd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Check the memory mapping of a running executable: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pmap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12345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2D77F-500D-6C48-8D5F-F46FAEB87E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27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DC550AC-F8F1-414A-AAC1-ABC5DC60E8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326394"/>
      </p:ext>
    </p:extLst>
  </p:cSld>
  <p:clrMapOvr>
    <a:masterClrMapping/>
  </p:clrMapOvr>
  <p:transition advTm="71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B692-9624-6A42-B440-2A39542EE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2763" y="1996177"/>
            <a:ext cx="6078072" cy="1546400"/>
          </a:xfrm>
        </p:spPr>
        <p:txBody>
          <a:bodyPr/>
          <a:lstStyle/>
          <a:p>
            <a:r>
              <a:rPr lang="en-US" dirty="0"/>
              <a:t>Reverse Engineering Tools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C19D2A5-D094-ED42-98C5-F6C0E26737CC}"/>
              </a:ext>
            </a:extLst>
          </p:cNvPr>
          <p:cNvGrpSpPr/>
          <p:nvPr/>
        </p:nvGrpSpPr>
        <p:grpSpPr>
          <a:xfrm>
            <a:off x="6441889" y="3821258"/>
            <a:ext cx="3099820" cy="1218165"/>
            <a:chOff x="3018668" y="2945795"/>
            <a:chExt cx="3099820" cy="131740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90D008A-E335-0E43-AAAD-70C944D7F9E6}"/>
                </a:ext>
              </a:extLst>
            </p:cNvPr>
            <p:cNvSpPr/>
            <p:nvPr/>
          </p:nvSpPr>
          <p:spPr>
            <a:xfrm>
              <a:off x="5140816" y="2945795"/>
              <a:ext cx="772009" cy="931981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sz="200" dirty="0">
                  <a:solidFill>
                    <a:srgbClr val="BC7A00"/>
                  </a:solidFill>
                  <a:latin typeface="Courier" pitchFamily="2" charset="0"/>
                </a:rPr>
                <a:t>#include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&lt;</a:t>
              </a:r>
              <a:r>
                <a:rPr lang="en-US" sz="200" i="1" dirty="0" err="1">
                  <a:solidFill>
                    <a:srgbClr val="408080"/>
                  </a:solidFill>
                  <a:latin typeface="Courier" pitchFamily="2" charset="0"/>
                </a:rPr>
                <a:t>stdio.h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&gt;</a:t>
              </a:r>
              <a:endParaRPr lang="en-US" sz="200" dirty="0">
                <a:solidFill>
                  <a:srgbClr val="408080"/>
                </a:solidFill>
                <a:latin typeface="Courier" pitchFamily="2" charset="0"/>
              </a:endParaRPr>
            </a:p>
            <a:p>
              <a:r>
                <a:rPr lang="en-US" sz="200" dirty="0">
                  <a:solidFill>
                    <a:srgbClr val="BC7A00"/>
                  </a:solidFill>
                  <a:latin typeface="Courier" pitchFamily="2" charset="0"/>
                </a:rPr>
                <a:t>#include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&lt;</a:t>
              </a:r>
              <a:r>
                <a:rPr lang="en-US" sz="200" i="1" dirty="0" err="1">
                  <a:solidFill>
                    <a:srgbClr val="408080"/>
                  </a:solidFill>
                  <a:latin typeface="Courier" pitchFamily="2" charset="0"/>
                </a:rPr>
                <a:t>string.h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&gt;</a:t>
              </a:r>
              <a:endParaRPr lang="en-US" sz="200" dirty="0">
                <a:solidFill>
                  <a:srgbClr val="408080"/>
                </a:solidFill>
                <a:latin typeface="Courier" pitchFamily="2" charset="0"/>
              </a:endParaRPr>
            </a:p>
            <a:p>
              <a:r>
                <a:rPr lang="en-US" sz="200" dirty="0">
                  <a:solidFill>
                    <a:srgbClr val="BC7A00"/>
                  </a:solidFill>
                  <a:latin typeface="Courier" pitchFamily="2" charset="0"/>
                </a:rPr>
                <a:t>#include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&lt;</a:t>
              </a:r>
              <a:r>
                <a:rPr lang="en-US" sz="200" i="1" dirty="0" err="1">
                  <a:solidFill>
                    <a:srgbClr val="408080"/>
                  </a:solidFill>
                  <a:latin typeface="Courier" pitchFamily="2" charset="0"/>
                </a:rPr>
                <a:t>stdlib.h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&gt;</a:t>
              </a:r>
              <a:endParaRPr lang="en-US" sz="200" dirty="0">
                <a:solidFill>
                  <a:srgbClr val="408080"/>
                </a:solidFill>
                <a:latin typeface="Courier" pitchFamily="2" charset="0"/>
              </a:endParaRPr>
            </a:p>
            <a:p>
              <a:endParaRPr lang="en-US" sz="200" dirty="0">
                <a:latin typeface="Courier" pitchFamily="2" charset="0"/>
              </a:endParaRPr>
            </a:p>
            <a:p>
              <a:r>
                <a:rPr lang="en-US" sz="200" b="1" dirty="0">
                  <a:solidFill>
                    <a:srgbClr val="008000"/>
                  </a:solidFill>
                  <a:latin typeface="Courier" pitchFamily="2" charset="0"/>
                </a:rPr>
                <a:t>typedef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b="1" dirty="0">
                  <a:solidFill>
                    <a:srgbClr val="008000"/>
                  </a:solidFill>
                  <a:latin typeface="Courier" pitchFamily="2" charset="0"/>
                </a:rPr>
                <a:t>struct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latin typeface="Courier" pitchFamily="2" charset="0"/>
                </a:rPr>
                <a:t>s_book</a:t>
              </a:r>
              <a:r>
                <a:rPr lang="en-US" sz="200" dirty="0">
                  <a:latin typeface="Courier" pitchFamily="2" charset="0"/>
                </a:rPr>
                <a:t>{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int</a:t>
              </a:r>
              <a:r>
                <a:rPr lang="en-US" sz="200" dirty="0">
                  <a:latin typeface="Courier" pitchFamily="2" charset="0"/>
                </a:rPr>
                <a:t> id;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char</a:t>
              </a:r>
              <a:r>
                <a:rPr lang="en-US" sz="200" dirty="0">
                  <a:latin typeface="Courier" pitchFamily="2" charset="0"/>
                </a:rPr>
                <a:t> name[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50</a:t>
              </a:r>
              <a:r>
                <a:rPr lang="en-US" sz="200" dirty="0">
                  <a:latin typeface="Courier" pitchFamily="2" charset="0"/>
                </a:rPr>
                <a:t>];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char</a:t>
              </a:r>
              <a:r>
                <a:rPr lang="en-US" sz="200" dirty="0">
                  <a:latin typeface="Courier" pitchFamily="2" charset="0"/>
                </a:rPr>
                <a:t> author[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50</a:t>
              </a:r>
              <a:r>
                <a:rPr lang="en-US" sz="200" dirty="0">
                  <a:latin typeface="Courier" pitchFamily="2" charset="0"/>
                </a:rPr>
                <a:t>];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int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latin typeface="Courier" pitchFamily="2" charset="0"/>
                </a:rPr>
                <a:t>nPages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} Book;</a:t>
              </a:r>
            </a:p>
            <a:p>
              <a:endParaRPr lang="en-US" sz="200" dirty="0">
                <a:latin typeface="Courier" pitchFamily="2" charset="0"/>
              </a:endParaRPr>
            </a:p>
            <a:p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void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solidFill>
                    <a:srgbClr val="0000FF"/>
                  </a:solidFill>
                  <a:latin typeface="Courier" pitchFamily="2" charset="0"/>
                </a:rPr>
                <a:t>initI</a:t>
              </a:r>
              <a:r>
                <a:rPr lang="en-US" sz="200" dirty="0">
                  <a:latin typeface="Courier" pitchFamily="2" charset="0"/>
                </a:rPr>
                <a:t>(Book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*</a:t>
              </a:r>
              <a:r>
                <a:rPr lang="en-US" sz="200" dirty="0">
                  <a:latin typeface="Courier" pitchFamily="2" charset="0"/>
                </a:rPr>
                <a:t>book){</a:t>
              </a:r>
            </a:p>
            <a:p>
              <a:r>
                <a:rPr lang="en-US" sz="200" dirty="0">
                  <a:latin typeface="Courier" pitchFamily="2" charset="0"/>
                </a:rPr>
                <a:t>  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id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=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1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strcpy</a:t>
              </a:r>
              <a:r>
                <a:rPr lang="en-US" sz="200" dirty="0">
                  <a:latin typeface="Courier" pitchFamily="2" charset="0"/>
                </a:rPr>
                <a:t>(book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name, </a:t>
              </a:r>
              <a:r>
                <a:rPr lang="en-US" sz="200" dirty="0">
                  <a:solidFill>
                    <a:srgbClr val="BA2121"/>
                  </a:solidFill>
                  <a:latin typeface="Courier" pitchFamily="2" charset="0"/>
                </a:rPr>
                <a:t>"Philosopher's Stone"</a:t>
              </a:r>
              <a:r>
                <a:rPr lang="en-US" sz="200" dirty="0">
                  <a:latin typeface="Courier" pitchFamily="2" charset="0"/>
                </a:rPr>
                <a:t>);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strcpy</a:t>
              </a:r>
              <a:r>
                <a:rPr lang="en-US" sz="200" dirty="0">
                  <a:latin typeface="Courier" pitchFamily="2" charset="0"/>
                </a:rPr>
                <a:t>(book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author, </a:t>
              </a:r>
              <a:r>
                <a:rPr lang="en-US" sz="200" dirty="0">
                  <a:solidFill>
                    <a:srgbClr val="BA2121"/>
                  </a:solidFill>
                  <a:latin typeface="Courier" pitchFamily="2" charset="0"/>
                </a:rPr>
                <a:t>"J.K. Rowling"</a:t>
              </a:r>
              <a:r>
                <a:rPr lang="en-US" sz="200" dirty="0">
                  <a:latin typeface="Courier" pitchFamily="2" charset="0"/>
                </a:rPr>
                <a:t>);</a:t>
              </a:r>
            </a:p>
            <a:p>
              <a:r>
                <a:rPr lang="en-US" sz="200" dirty="0">
                  <a:latin typeface="Courier" pitchFamily="2" charset="0"/>
                </a:rPr>
                <a:t>  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latin typeface="Courier" pitchFamily="2" charset="0"/>
                </a:rPr>
                <a:t>nPages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=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223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}</a:t>
              </a:r>
            </a:p>
            <a:p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int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0000FF"/>
                  </a:solidFill>
                  <a:latin typeface="Courier" pitchFamily="2" charset="0"/>
                </a:rPr>
                <a:t>main</a:t>
              </a:r>
              <a:r>
                <a:rPr lang="en-US" sz="200" dirty="0">
                  <a:latin typeface="Courier" pitchFamily="2" charset="0"/>
                </a:rPr>
                <a:t>(){</a:t>
              </a:r>
            </a:p>
            <a:p>
              <a:r>
                <a:rPr lang="en-US" sz="200" dirty="0">
                  <a:latin typeface="Courier" pitchFamily="2" charset="0"/>
                </a:rPr>
                <a:t>  Book </a:t>
              </a:r>
              <a:r>
                <a:rPr lang="en-US" sz="200" dirty="0" err="1">
                  <a:latin typeface="Courier" pitchFamily="2" charset="0"/>
                </a:rPr>
                <a:t>harryPotterI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initI</a:t>
              </a:r>
              <a:r>
                <a:rPr lang="en-US" sz="200" dirty="0">
                  <a:latin typeface="Courier" pitchFamily="2" charset="0"/>
                </a:rPr>
                <a:t>(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&amp;</a:t>
              </a:r>
              <a:r>
                <a:rPr lang="en-US" sz="200" dirty="0" err="1">
                  <a:latin typeface="Courier" pitchFamily="2" charset="0"/>
                </a:rPr>
                <a:t>harryPotterI</a:t>
              </a:r>
              <a:r>
                <a:rPr lang="en-US" sz="200" dirty="0">
                  <a:latin typeface="Courier" pitchFamily="2" charset="0"/>
                </a:rPr>
                <a:t>);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printf</a:t>
              </a:r>
              <a:r>
                <a:rPr lang="en-US" sz="200" dirty="0">
                  <a:latin typeface="Courier" pitchFamily="2" charset="0"/>
                </a:rPr>
                <a:t>(</a:t>
              </a:r>
              <a:r>
                <a:rPr lang="en-US" sz="200" dirty="0">
                  <a:solidFill>
                    <a:srgbClr val="BA2121"/>
                  </a:solidFill>
                  <a:latin typeface="Courier" pitchFamily="2" charset="0"/>
                </a:rPr>
                <a:t>”Hello World!"</a:t>
              </a:r>
              <a:r>
                <a:rPr lang="en-US" sz="200" dirty="0">
                  <a:latin typeface="Courier" pitchFamily="2" charset="0"/>
                </a:rPr>
                <a:t>);</a:t>
              </a:r>
              <a:endParaRPr lang="en-US" sz="200" dirty="0">
                <a:solidFill>
                  <a:srgbClr val="BA2121"/>
                </a:solidFill>
                <a:latin typeface="Courier" pitchFamily="2" charset="0"/>
              </a:endParaRPr>
            </a:p>
            <a:p>
              <a:r>
                <a:rPr lang="en-US" sz="200" dirty="0">
                  <a:latin typeface="Courier" pitchFamily="2" charset="0"/>
                </a:rPr>
                <a:t>  </a:t>
              </a:r>
              <a:r>
                <a:rPr lang="en-US" sz="200" b="1" dirty="0">
                  <a:solidFill>
                    <a:srgbClr val="008000"/>
                  </a:solidFill>
                  <a:latin typeface="Courier" pitchFamily="2" charset="0"/>
                </a:rPr>
                <a:t>return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0</a:t>
              </a:r>
              <a:r>
                <a:rPr lang="en-US" sz="200" dirty="0">
                  <a:latin typeface="Courier" pitchFamily="2" charset="0"/>
                </a:rPr>
                <a:t>;</a:t>
              </a:r>
              <a:endParaRPr lang="en-US" sz="200" dirty="0">
                <a:solidFill>
                  <a:srgbClr val="008000"/>
                </a:solidFill>
                <a:latin typeface="Courier" pitchFamily="2" charset="0"/>
              </a:endParaRPr>
            </a:p>
            <a:p>
              <a:r>
                <a:rPr lang="en-US" sz="200" dirty="0">
                  <a:latin typeface="Courier" pitchFamily="2" charset="0"/>
                </a:rPr>
                <a:t>}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C0C3440-5871-2B4A-A97E-B5198CAB9E20}"/>
                </a:ext>
              </a:extLst>
            </p:cNvPr>
            <p:cNvSpPr txBox="1"/>
            <p:nvPr/>
          </p:nvSpPr>
          <p:spPr>
            <a:xfrm>
              <a:off x="4935151" y="3947804"/>
              <a:ext cx="11833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Source Code</a:t>
              </a:r>
            </a:p>
          </p:txBody>
        </p:sp>
        <p:sp>
          <p:nvSpPr>
            <p:cNvPr id="13" name="Text Placeholder 4">
              <a:extLst>
                <a:ext uri="{FF2B5EF4-FFF2-40B4-BE49-F238E27FC236}">
                  <a16:creationId xmlns:a16="http://schemas.microsoft.com/office/drawing/2014/main" id="{13DE3AE9-6B3E-2448-B482-B2F73844847A}"/>
                </a:ext>
              </a:extLst>
            </p:cNvPr>
            <p:cNvSpPr txBox="1">
              <a:spLocks/>
            </p:cNvSpPr>
            <p:nvPr/>
          </p:nvSpPr>
          <p:spPr>
            <a:xfrm>
              <a:off x="3325322" y="2945795"/>
              <a:ext cx="772009" cy="931981"/>
            </a:xfrm>
            <a:prstGeom prst="rect">
              <a:avLst/>
            </a:prstGeom>
            <a:ln w="38100" cap="flat" cmpd="sng" algn="ctr">
              <a:solidFill>
                <a:schemeClr val="dk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marL="50799"/>
              <a:r>
                <a:rPr lang="en-US" sz="400" dirty="0"/>
                <a:t>010100010100010011111010100010100010100010011111010100010100010100010011111010100010100010100010011111010100010100010100010011111010100010100100110100111000101000101000101000101000100111110010100010100010011111010100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C4165BF-D290-2141-8B50-0529D0CDE2CB}"/>
                </a:ext>
              </a:extLst>
            </p:cNvPr>
            <p:cNvSpPr txBox="1"/>
            <p:nvPr/>
          </p:nvSpPr>
          <p:spPr>
            <a:xfrm>
              <a:off x="3018668" y="3955424"/>
              <a:ext cx="13853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Executable File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76809BC-AFFF-A14C-901C-1AEB0D3BFB33}"/>
                </a:ext>
              </a:extLst>
            </p:cNvPr>
            <p:cNvSpPr/>
            <p:nvPr/>
          </p:nvSpPr>
          <p:spPr>
            <a:xfrm>
              <a:off x="4353694" y="3246475"/>
              <a:ext cx="530759" cy="330620"/>
            </a:xfrm>
            <a:prstGeom prst="rightArrow">
              <a:avLst/>
            </a:prstGeom>
            <a:ln w="381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58325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682"/>
    </mc:Choice>
    <mc:Fallback>
      <p:transition advTm="268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60381-45F1-7341-9128-B5E7D6F57405}"/>
              </a:ext>
            </a:extLst>
          </p:cNvPr>
          <p:cNvSpPr/>
          <p:nvPr/>
        </p:nvSpPr>
        <p:spPr>
          <a:xfrm>
            <a:off x="1234566" y="2613392"/>
            <a:ext cx="1840104" cy="163121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stdio.h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string.h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stdlib.h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typedef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struct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s_book</a:t>
            </a:r>
            <a:r>
              <a:rPr lang="en-US" sz="400" dirty="0">
                <a:latin typeface="Courier" pitchFamily="2" charset="0"/>
              </a:rPr>
              <a:t>{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id;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name[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author[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 Book;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solidFill>
                  <a:srgbClr val="0000FF"/>
                </a:solidFill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400" dirty="0">
                <a:latin typeface="Courier" pitchFamily="2" charset="0"/>
              </a:rPr>
              <a:t>book){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id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1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name,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"Philosopher's Stone"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author,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"J.K. Rowling"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223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0000FF"/>
                </a:solidFill>
                <a:latin typeface="Courier" pitchFamily="2" charset="0"/>
              </a:rPr>
              <a:t>main</a:t>
            </a:r>
            <a:r>
              <a:rPr lang="en-US" sz="400" dirty="0">
                <a:latin typeface="Courier" pitchFamily="2" charset="0"/>
              </a:rPr>
              <a:t>(){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&amp;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printf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”Hello World!"</a:t>
            </a:r>
            <a:r>
              <a:rPr lang="en-US" sz="400" dirty="0">
                <a:latin typeface="Courier" pitchFamily="2" charset="0"/>
              </a:rPr>
              <a:t>);</a:t>
            </a:r>
            <a:endParaRPr lang="en-US" sz="400" dirty="0">
              <a:solidFill>
                <a:srgbClr val="BA2121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  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0</a:t>
            </a:r>
            <a:r>
              <a:rPr lang="en-US" sz="400" dirty="0">
                <a:latin typeface="Courier" pitchFamily="2" charset="0"/>
              </a:rPr>
              <a:t>;</a:t>
            </a:r>
            <a:endParaRPr lang="en-US" sz="400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3DF1C-F1EB-5A44-B5A3-169BA23BCBAC}"/>
              </a:ext>
            </a:extLst>
          </p:cNvPr>
          <p:cNvSpPr txBox="1"/>
          <p:nvPr/>
        </p:nvSpPr>
        <p:spPr>
          <a:xfrm>
            <a:off x="1206282" y="4455433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Source Code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9C2DE3-7DC4-7D45-B24B-9B010C7F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4603" y="2791411"/>
            <a:ext cx="1840104" cy="1453197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50799" indent="0">
              <a:buNone/>
            </a:pPr>
            <a:r>
              <a:rPr lang="en-US" sz="600" dirty="0"/>
              <a:t>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3A4E-EEA5-AA4C-9327-DCC682C4AE00}"/>
              </a:ext>
            </a:extLst>
          </p:cNvPr>
          <p:cNvSpPr txBox="1"/>
          <p:nvPr/>
        </p:nvSpPr>
        <p:spPr>
          <a:xfrm>
            <a:off x="4751719" y="4477242"/>
            <a:ext cx="2242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Executable File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84E26E9-5674-2C4D-A14C-5FA07DC31E0D}"/>
              </a:ext>
            </a:extLst>
          </p:cNvPr>
          <p:cNvSpPr/>
          <p:nvPr/>
        </p:nvSpPr>
        <p:spPr>
          <a:xfrm>
            <a:off x="3433783" y="323469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DA8106B-4E2E-A843-B94E-A80A768A4106}"/>
              </a:ext>
            </a:extLst>
          </p:cNvPr>
          <p:cNvSpPr/>
          <p:nvPr/>
        </p:nvSpPr>
        <p:spPr>
          <a:xfrm>
            <a:off x="7129483" y="323850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239482A-E7F0-4B4F-BAF9-BFCA75F2E895}"/>
              </a:ext>
            </a:extLst>
          </p:cNvPr>
          <p:cNvSpPr txBox="1">
            <a:spLocks/>
          </p:cNvSpPr>
          <p:nvPr/>
        </p:nvSpPr>
        <p:spPr>
          <a:xfrm>
            <a:off x="8481713" y="2783791"/>
            <a:ext cx="1840104" cy="1453197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558786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1219170" marR="0" lvl="1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828754" marR="0" lvl="2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2438339" marR="0" lvl="3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3047924" marR="0" lvl="4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3657509" marR="0" lvl="5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4267093" marR="0" lvl="6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4876678" marR="0" lvl="7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5486263" marR="0" lvl="8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50799" indent="0">
              <a:buFont typeface="Sniglet"/>
              <a:buNone/>
            </a:pPr>
            <a:r>
              <a:rPr lang="en-US" sz="1200" dirty="0"/>
              <a:t>Hello World!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5FF6-3D87-284A-9A12-2029F3FED0CB}"/>
              </a:ext>
            </a:extLst>
          </p:cNvPr>
          <p:cNvSpPr txBox="1"/>
          <p:nvPr/>
        </p:nvSpPr>
        <p:spPr>
          <a:xfrm>
            <a:off x="8239519" y="4481052"/>
            <a:ext cx="236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Executed Result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FD590D1-B4F0-AC49-A0AA-E45294854988}"/>
              </a:ext>
            </a:extLst>
          </p:cNvPr>
          <p:cNvSpPr/>
          <p:nvPr/>
        </p:nvSpPr>
        <p:spPr>
          <a:xfrm>
            <a:off x="4284617" y="2220686"/>
            <a:ext cx="6596743" cy="3135085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74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BCEC6A-0B3C-2940-85C7-F3555773A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0DBC2-3849-2141-AF44-F773DA47A6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647AA5-0B71-FF45-BAA1-492F5FB315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B9CD6C-03F9-564F-A1B4-25405EA594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279" r="-1"/>
          <a:stretch/>
        </p:blipFill>
        <p:spPr>
          <a:xfrm>
            <a:off x="5847803" y="658045"/>
            <a:ext cx="5645828" cy="58254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6AD62C-5604-6B4D-8813-152D85885192}"/>
              </a:ext>
            </a:extLst>
          </p:cNvPr>
          <p:cNvSpPr/>
          <p:nvPr/>
        </p:nvSpPr>
        <p:spPr>
          <a:xfrm>
            <a:off x="6096000" y="284160"/>
            <a:ext cx="61093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https://corporate.bestbuy.com/best-buy-reduce-carbon-emissions-60-2020/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001BB3-91D8-F54C-B987-7D8D2BD54B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85" r="18579"/>
          <a:stretch/>
        </p:blipFill>
        <p:spPr>
          <a:xfrm>
            <a:off x="482902" y="658045"/>
            <a:ext cx="5269669" cy="58254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42DFDF-AA63-374B-8F7C-8CC81E2938E5}"/>
              </a:ext>
            </a:extLst>
          </p:cNvPr>
          <p:cNvSpPr/>
          <p:nvPr/>
        </p:nvSpPr>
        <p:spPr>
          <a:xfrm>
            <a:off x="6658113" y="15877"/>
            <a:ext cx="55338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https://thebridgebk.com/will-macys-total-makeover-lead-turnaround/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87312"/>
      </p:ext>
    </p:extLst>
  </p:cSld>
  <p:clrMapOvr>
    <a:masterClrMapping/>
  </p:clrMapOvr>
  <p:transition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0E4DA-E9EF-BB4E-BC1B-66AFE22C0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tools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D0FBD4-3F99-3E46-B981-19A0336808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ELF information: </a:t>
            </a:r>
            <a:r>
              <a:rPr lang="en-US" dirty="0" err="1"/>
              <a:t>readelf</a:t>
            </a:r>
            <a:r>
              <a:rPr lang="en-US" dirty="0"/>
              <a:t>, </a:t>
            </a:r>
            <a:r>
              <a:rPr lang="en-US" dirty="0" err="1"/>
              <a:t>objdump</a:t>
            </a:r>
            <a:endParaRPr lang="en-US" dirty="0"/>
          </a:p>
          <a:p>
            <a:r>
              <a:rPr lang="en-US" dirty="0"/>
              <a:t>Read the bytes: </a:t>
            </a:r>
            <a:r>
              <a:rPr lang="en-US" dirty="0" err="1"/>
              <a:t>hexdump</a:t>
            </a:r>
            <a:endParaRPr lang="en-US" dirty="0"/>
          </a:p>
          <a:p>
            <a:r>
              <a:rPr lang="en-US" dirty="0"/>
              <a:t>Just linear disassembly: </a:t>
            </a:r>
            <a:r>
              <a:rPr lang="en-US" dirty="0" err="1"/>
              <a:t>objdump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F26A2F-A401-ED4F-8F7A-CB9B7136CB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868653"/>
      </p:ext>
    </p:extLst>
  </p:cSld>
  <p:clrMapOvr>
    <a:masterClrMapping/>
  </p:clrMapOvr>
  <p:transition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91DD8-388B-F243-80D7-BACFF0944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C6F75-DD33-E04A-A0B9-03F2D8DAC4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GDB and its derivatives</a:t>
            </a:r>
          </a:p>
          <a:p>
            <a:r>
              <a:rPr lang="en-US" dirty="0" err="1"/>
              <a:t>peda</a:t>
            </a:r>
            <a:endParaRPr lang="en-US" dirty="0"/>
          </a:p>
          <a:p>
            <a:r>
              <a:rPr lang="en-US" dirty="0" err="1"/>
              <a:t>gef</a:t>
            </a:r>
            <a:endParaRPr lang="en-US" dirty="0"/>
          </a:p>
          <a:p>
            <a:r>
              <a:rPr lang="en-US" dirty="0" err="1"/>
              <a:t>pwndbg</a:t>
            </a:r>
            <a:endParaRPr lang="en-US" dirty="0"/>
          </a:p>
          <a:p>
            <a:r>
              <a:rPr lang="en-US" dirty="0">
                <a:hlinkClick r:id="rId3"/>
              </a:rPr>
              <a:t>https://medium.com/bugbountywriteup/pwndbg-gef-peda-one-for-all-and-all-for-one-714d71bf36b8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674BD-0082-4B4E-87AD-34533F1EC6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71211"/>
      </p:ext>
    </p:extLst>
  </p:cSld>
  <p:clrMapOvr>
    <a:masterClrMapping/>
  </p:clrMapOvr>
  <p:transition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A0900-5B65-4E4B-BD5A-33D4AE3D1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DA8A7-10D3-FF47-92B0-49FDE8882C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advanced features (Control flow graph, </a:t>
            </a:r>
            <a:r>
              <a:rPr lang="en-US" dirty="0" err="1"/>
              <a:t>decompiler</a:t>
            </a:r>
            <a:r>
              <a:rPr lang="en-US" dirty="0"/>
              <a:t>)</a:t>
            </a:r>
          </a:p>
          <a:p>
            <a:r>
              <a:rPr lang="en-US" dirty="0"/>
              <a:t>Disassembler + Debugger</a:t>
            </a:r>
          </a:p>
          <a:p>
            <a:endParaRPr lang="en-US" dirty="0"/>
          </a:p>
          <a:p>
            <a:r>
              <a:rPr lang="en-US" dirty="0"/>
              <a:t>IDA Pro (</a:t>
            </a:r>
            <a:r>
              <a:rPr lang="en-US" dirty="0">
                <a:hlinkClick r:id="rId2"/>
              </a:rPr>
              <a:t>https://www.hex-rays.com/products/ida/</a:t>
            </a:r>
            <a:r>
              <a:rPr lang="en-US" dirty="0"/>
              <a:t>)</a:t>
            </a:r>
          </a:p>
          <a:p>
            <a:r>
              <a:rPr lang="en-US" dirty="0"/>
              <a:t>Hopper (</a:t>
            </a:r>
            <a:r>
              <a:rPr lang="en-US" dirty="0">
                <a:hlinkClick r:id="rId3"/>
              </a:rPr>
              <a:t>https://www.hopperapp.com/</a:t>
            </a:r>
            <a:r>
              <a:rPr lang="en-US" dirty="0"/>
              <a:t>)</a:t>
            </a:r>
          </a:p>
          <a:p>
            <a:r>
              <a:rPr lang="en-US" dirty="0" err="1"/>
              <a:t>Ghidra</a:t>
            </a:r>
            <a:r>
              <a:rPr lang="en-US" dirty="0"/>
              <a:t> (</a:t>
            </a:r>
            <a:r>
              <a:rPr lang="en-US" dirty="0">
                <a:hlinkClick r:id="rId4"/>
              </a:rPr>
              <a:t>https://ghidra-sre.org/</a:t>
            </a:r>
            <a:r>
              <a:rPr lang="en-US" dirty="0"/>
              <a:t>)</a:t>
            </a:r>
          </a:p>
          <a:p>
            <a:r>
              <a:rPr lang="en-US" dirty="0"/>
              <a:t>Binary Ninja (</a:t>
            </a:r>
            <a:r>
              <a:rPr lang="en-US" dirty="0">
                <a:hlinkClick r:id="rId5"/>
              </a:rPr>
              <a:t>https://binary.ninja/</a:t>
            </a:r>
            <a:r>
              <a:rPr lang="en-US" dirty="0"/>
              <a:t>)</a:t>
            </a:r>
          </a:p>
          <a:p>
            <a:r>
              <a:rPr lang="en-US" dirty="0"/>
              <a:t>Radare2 </a:t>
            </a:r>
            <a:r>
              <a:rPr lang="en-US" dirty="0">
                <a:hlinkClick r:id="rId6"/>
              </a:rPr>
              <a:t>(https://www.radare.org/n/radare2.html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F7B4D-25CF-0546-9FF9-D78DC5EDF5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01515"/>
      </p:ext>
    </p:extLst>
  </p:cSld>
  <p:clrMapOvr>
    <a:masterClrMapping/>
  </p:clrMapOvr>
  <p:transition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2F476-49BA-7D44-9554-9E68CEFC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Engineering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20161-FCAC-AE44-8AA6-16A86A853B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0799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Disassemble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Linear Sweep </a:t>
            </a:r>
            <a:r>
              <a:rPr lang="en-US" dirty="0" err="1"/>
              <a:t>v.s</a:t>
            </a:r>
            <a:r>
              <a:rPr lang="en-US" dirty="0"/>
              <a:t>. Recursive Traversal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hlinkClick r:id="rId2"/>
              </a:rPr>
              <a:t>https://www.usenix.org/legacy/publications/library/proceedings/usenix03/tech/full_papers/prasad/prasad_html/node5.html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65610-3252-5546-BB25-62F29BD171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36346"/>
      </p:ext>
    </p:extLst>
  </p:cSld>
  <p:clrMapOvr>
    <a:masterClrMapping/>
  </p:clrMapOvr>
  <p:transition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78FDE-A0EA-3942-A4B6-58A03BEBF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Engineering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52101C-21C5-1348-80E2-3017680C7A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Function Recovery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”</a:t>
            </a:r>
            <a:r>
              <a:rPr lang="en-US" dirty="0" err="1"/>
              <a:t>unstripping</a:t>
            </a:r>
            <a:r>
              <a:rPr lang="en-US" dirty="0"/>
              <a:t>” and control flow graph construction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hlinkClick r:id="rId2"/>
              </a:rPr>
              <a:t>https://www.usenix.org/system/files/conference/usenixsecurity14/sec14-paper-bao.pdf</a:t>
            </a:r>
            <a:endParaRPr lang="en-US" dirty="0"/>
          </a:p>
          <a:p>
            <a:pPr marL="711183" lvl="1" indent="0">
              <a:buNone/>
            </a:pPr>
            <a:endParaRPr lang="en-US" dirty="0"/>
          </a:p>
          <a:p>
            <a:pPr marL="711183" lvl="1" indent="0">
              <a:buNone/>
            </a:pPr>
            <a:endParaRPr lang="en-US" sz="2800" dirty="0"/>
          </a:p>
          <a:p>
            <a:pPr marL="711183" lvl="1" indent="0">
              <a:buNone/>
            </a:pPr>
            <a:r>
              <a:rPr lang="en-US" sz="3200" dirty="0">
                <a:solidFill>
                  <a:schemeClr val="accent6"/>
                </a:solidFill>
              </a:rPr>
              <a:t>Automatic reverse engineering is hard and remains open research.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69B721-BED9-7449-A61D-CFE93DDE7C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557533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60381-45F1-7341-9128-B5E7D6F57405}"/>
              </a:ext>
            </a:extLst>
          </p:cNvPr>
          <p:cNvSpPr/>
          <p:nvPr/>
        </p:nvSpPr>
        <p:spPr>
          <a:xfrm>
            <a:off x="1234566" y="2613392"/>
            <a:ext cx="1840104" cy="163121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stdio.h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string.h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stdlib.h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typedef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struct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s_book</a:t>
            </a:r>
            <a:r>
              <a:rPr lang="en-US" sz="400" dirty="0">
                <a:latin typeface="Courier" pitchFamily="2" charset="0"/>
              </a:rPr>
              <a:t>{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id;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name[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author[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 Book;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solidFill>
                  <a:srgbClr val="0000FF"/>
                </a:solidFill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400" dirty="0">
                <a:latin typeface="Courier" pitchFamily="2" charset="0"/>
              </a:rPr>
              <a:t>book){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id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1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name,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"Philosopher's Stone"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author,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"J.K. Rowling"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223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0000FF"/>
                </a:solidFill>
                <a:latin typeface="Courier" pitchFamily="2" charset="0"/>
              </a:rPr>
              <a:t>main</a:t>
            </a:r>
            <a:r>
              <a:rPr lang="en-US" sz="400" dirty="0">
                <a:latin typeface="Courier" pitchFamily="2" charset="0"/>
              </a:rPr>
              <a:t>(){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&amp;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printf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”Hello World!"</a:t>
            </a:r>
            <a:r>
              <a:rPr lang="en-US" sz="400" dirty="0">
                <a:latin typeface="Courier" pitchFamily="2" charset="0"/>
              </a:rPr>
              <a:t>);</a:t>
            </a:r>
            <a:endParaRPr lang="en-US" sz="400" dirty="0">
              <a:solidFill>
                <a:srgbClr val="BA2121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  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0</a:t>
            </a:r>
            <a:r>
              <a:rPr lang="en-US" sz="400" dirty="0">
                <a:latin typeface="Courier" pitchFamily="2" charset="0"/>
              </a:rPr>
              <a:t>;</a:t>
            </a:r>
            <a:endParaRPr lang="en-US" sz="400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3DF1C-F1EB-5A44-B5A3-169BA23BCBAC}"/>
              </a:ext>
            </a:extLst>
          </p:cNvPr>
          <p:cNvSpPr txBox="1"/>
          <p:nvPr/>
        </p:nvSpPr>
        <p:spPr>
          <a:xfrm>
            <a:off x="1206282" y="4455433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Source Code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9C2DE3-7DC4-7D45-B24B-9B010C7F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4603" y="2791411"/>
            <a:ext cx="1840104" cy="1453197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50799" indent="0">
              <a:buNone/>
            </a:pPr>
            <a:r>
              <a:rPr lang="en-US" sz="600" dirty="0"/>
              <a:t>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3A4E-EEA5-AA4C-9327-DCC682C4AE00}"/>
              </a:ext>
            </a:extLst>
          </p:cNvPr>
          <p:cNvSpPr txBox="1"/>
          <p:nvPr/>
        </p:nvSpPr>
        <p:spPr>
          <a:xfrm>
            <a:off x="4751719" y="4477242"/>
            <a:ext cx="2242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Executable File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84E26E9-5674-2C4D-A14C-5FA07DC31E0D}"/>
              </a:ext>
            </a:extLst>
          </p:cNvPr>
          <p:cNvSpPr/>
          <p:nvPr/>
        </p:nvSpPr>
        <p:spPr>
          <a:xfrm>
            <a:off x="3433783" y="323469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DA8106B-4E2E-A843-B94E-A80A768A4106}"/>
              </a:ext>
            </a:extLst>
          </p:cNvPr>
          <p:cNvSpPr/>
          <p:nvPr/>
        </p:nvSpPr>
        <p:spPr>
          <a:xfrm>
            <a:off x="7129483" y="323850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239482A-E7F0-4B4F-BAF9-BFCA75F2E895}"/>
              </a:ext>
            </a:extLst>
          </p:cNvPr>
          <p:cNvSpPr txBox="1">
            <a:spLocks/>
          </p:cNvSpPr>
          <p:nvPr/>
        </p:nvSpPr>
        <p:spPr>
          <a:xfrm>
            <a:off x="8481713" y="2783791"/>
            <a:ext cx="1840104" cy="1453197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558786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1219170" marR="0" lvl="1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828754" marR="0" lvl="2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2438339" marR="0" lvl="3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3047924" marR="0" lvl="4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3657509" marR="0" lvl="5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4267093" marR="0" lvl="6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4876678" marR="0" lvl="7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5486263" marR="0" lvl="8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50799" indent="0">
              <a:buFont typeface="Sniglet"/>
              <a:buNone/>
            </a:pPr>
            <a:r>
              <a:rPr lang="en-US" sz="1200" dirty="0"/>
              <a:t>Hello World!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5FF6-3D87-284A-9A12-2029F3FED0CB}"/>
              </a:ext>
            </a:extLst>
          </p:cNvPr>
          <p:cNvSpPr txBox="1"/>
          <p:nvPr/>
        </p:nvSpPr>
        <p:spPr>
          <a:xfrm>
            <a:off x="8239519" y="4481052"/>
            <a:ext cx="236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Executed Result</a:t>
            </a: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56EF7B58-0DD4-BB45-970A-484F53501BB0}"/>
              </a:ext>
            </a:extLst>
          </p:cNvPr>
          <p:cNvCxnSpPr>
            <a:cxnSpLocks/>
            <a:stCxn id="12" idx="2"/>
            <a:endCxn id="6" idx="2"/>
          </p:cNvCxnSpPr>
          <p:nvPr/>
        </p:nvCxnSpPr>
        <p:spPr>
          <a:xfrm rot="5400000" flipH="1">
            <a:off x="4002995" y="3068722"/>
            <a:ext cx="21809" cy="3718562"/>
          </a:xfrm>
          <a:prstGeom prst="bentConnector3">
            <a:avLst>
              <a:gd name="adj1" fmla="val -2605516"/>
            </a:avLst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0A314B2C-CA14-3D4E-8198-DD2F292C7307}"/>
              </a:ext>
            </a:extLst>
          </p:cNvPr>
          <p:cNvCxnSpPr>
            <a:cxnSpLocks/>
            <a:stCxn id="16" idx="2"/>
            <a:endCxn id="6" idx="2"/>
          </p:cNvCxnSpPr>
          <p:nvPr/>
        </p:nvCxnSpPr>
        <p:spPr>
          <a:xfrm rot="5400000" flipH="1">
            <a:off x="5774646" y="1297072"/>
            <a:ext cx="25619" cy="7265673"/>
          </a:xfrm>
          <a:prstGeom prst="bentConnector3">
            <a:avLst>
              <a:gd name="adj1" fmla="val -2218018"/>
            </a:avLst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12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E914-AA60-1447-BB80-A96D4132B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907" y="2029028"/>
            <a:ext cx="3390078" cy="375557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A02F75-DF72-854A-881A-22AA9948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5444381" cy="3847374"/>
          </a:xfrm>
        </p:spPr>
        <p:txBody>
          <a:bodyPr/>
          <a:lstStyle/>
          <a:p>
            <a:r>
              <a:rPr lang="en-US" dirty="0"/>
              <a:t>ELF Header</a:t>
            </a:r>
          </a:p>
          <a:p>
            <a:r>
              <a:rPr lang="en-US" dirty="0"/>
              <a:t>Program Header Table</a:t>
            </a:r>
          </a:p>
          <a:p>
            <a:r>
              <a:rPr lang="en-US" dirty="0"/>
              <a:t>Sections</a:t>
            </a:r>
          </a:p>
          <a:p>
            <a:r>
              <a:rPr lang="en-US" dirty="0"/>
              <a:t>Section Header 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7BD4A-E972-374F-95E1-6AA9CDB567EC}"/>
              </a:ext>
            </a:extLst>
          </p:cNvPr>
          <p:cNvSpPr txBox="1"/>
          <p:nvPr/>
        </p:nvSpPr>
        <p:spPr>
          <a:xfrm>
            <a:off x="1402733" y="6413252"/>
            <a:ext cx="9149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Picture is based on 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https://upload.wikimedia.org/wikipedia/commons/7/77/Elf-layout--en.svg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C287E54-6021-9B49-907D-E81FE1E24C13}"/>
              </a:ext>
            </a:extLst>
          </p:cNvPr>
          <p:cNvSpPr/>
          <p:nvPr/>
        </p:nvSpPr>
        <p:spPr>
          <a:xfrm rot="14207509">
            <a:off x="7691110" y="2206918"/>
            <a:ext cx="614780" cy="668613"/>
          </a:xfrm>
          <a:prstGeom prst="arc">
            <a:avLst>
              <a:gd name="adj1" fmla="val 15800353"/>
              <a:gd name="adj2" fmla="val 0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EE73A484-0853-6347-8588-C4B7AC009FED}"/>
              </a:ext>
            </a:extLst>
          </p:cNvPr>
          <p:cNvSpPr/>
          <p:nvPr/>
        </p:nvSpPr>
        <p:spPr>
          <a:xfrm rot="14207509">
            <a:off x="6740197" y="2321745"/>
            <a:ext cx="4171796" cy="3456894"/>
          </a:xfrm>
          <a:prstGeom prst="arc">
            <a:avLst>
              <a:gd name="adj1" fmla="val 14971169"/>
              <a:gd name="adj2" fmla="val 153558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C09B71-484D-8842-BE19-C3D7CB34795D}"/>
              </a:ext>
            </a:extLst>
          </p:cNvPr>
          <p:cNvSpPr/>
          <p:nvPr/>
        </p:nvSpPr>
        <p:spPr>
          <a:xfrm>
            <a:off x="7761514" y="2070672"/>
            <a:ext cx="2155372" cy="5002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BF7FD-D49F-B548-A9C9-343A65A474C9}"/>
              </a:ext>
            </a:extLst>
          </p:cNvPr>
          <p:cNvSpPr/>
          <p:nvPr/>
        </p:nvSpPr>
        <p:spPr>
          <a:xfrm>
            <a:off x="7771504" y="5256003"/>
            <a:ext cx="2155372" cy="60531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28ABE7-9E79-8548-B3AE-FE94A2407BA1}"/>
              </a:ext>
            </a:extLst>
          </p:cNvPr>
          <p:cNvSpPr/>
          <p:nvPr/>
        </p:nvSpPr>
        <p:spPr>
          <a:xfrm>
            <a:off x="7761514" y="3134947"/>
            <a:ext cx="2155372" cy="20793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DF4D7D-854D-D340-8D54-81BA6CEDBFED}"/>
              </a:ext>
            </a:extLst>
          </p:cNvPr>
          <p:cNvSpPr/>
          <p:nvPr/>
        </p:nvSpPr>
        <p:spPr>
          <a:xfrm>
            <a:off x="7771504" y="2597397"/>
            <a:ext cx="2155372" cy="50359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23495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B692-9624-6A42-B440-2A39542EE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0199" y="1996177"/>
            <a:ext cx="5023200" cy="1546400"/>
          </a:xfrm>
        </p:spPr>
        <p:txBody>
          <a:bodyPr/>
          <a:lstStyle/>
          <a:p>
            <a:r>
              <a:rPr lang="en-US" dirty="0"/>
              <a:t>ELF Format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7C57845-6D50-4948-817C-130C96E9A909}"/>
              </a:ext>
            </a:extLst>
          </p:cNvPr>
          <p:cNvGrpSpPr/>
          <p:nvPr/>
        </p:nvGrpSpPr>
        <p:grpSpPr>
          <a:xfrm>
            <a:off x="7299141" y="3786786"/>
            <a:ext cx="1385315" cy="1218165"/>
            <a:chOff x="3018668" y="2945795"/>
            <a:chExt cx="1385315" cy="1317406"/>
          </a:xfrm>
        </p:grpSpPr>
        <p:sp>
          <p:nvSpPr>
            <p:cNvPr id="6" name="Text Placeholder 4">
              <a:extLst>
                <a:ext uri="{FF2B5EF4-FFF2-40B4-BE49-F238E27FC236}">
                  <a16:creationId xmlns:a16="http://schemas.microsoft.com/office/drawing/2014/main" id="{137C9FA6-CB2B-3C42-9A1F-033CD70EA221}"/>
                </a:ext>
              </a:extLst>
            </p:cNvPr>
            <p:cNvSpPr txBox="1">
              <a:spLocks/>
            </p:cNvSpPr>
            <p:nvPr/>
          </p:nvSpPr>
          <p:spPr>
            <a:xfrm>
              <a:off x="3325322" y="2945795"/>
              <a:ext cx="772009" cy="931981"/>
            </a:xfrm>
            <a:prstGeom prst="rect">
              <a:avLst/>
            </a:prstGeom>
            <a:ln w="38100" cap="flat" cmpd="sng" algn="ctr">
              <a:solidFill>
                <a:schemeClr val="dk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marL="50799"/>
              <a:r>
                <a:rPr lang="en-US" sz="400" dirty="0"/>
                <a:t>010100010100010011111010100010100010100010011111010100010100010100010011111010100010100010100010011111010100010100010100010011111010100010100100110100111000101000101000101000101000100111110010100010100010011111010100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E3ED9B-440E-7B4A-8BB5-7CE7D6D684D0}"/>
                </a:ext>
              </a:extLst>
            </p:cNvPr>
            <p:cNvSpPr txBox="1"/>
            <p:nvPr/>
          </p:nvSpPr>
          <p:spPr>
            <a:xfrm>
              <a:off x="3018668" y="3955424"/>
              <a:ext cx="13853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Executable File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82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6A092-DBED-764F-AAF5-9D79405A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FDAD1-2402-4B4A-937B-EA7F4CF9B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>
                <a:latin typeface="Courier" pitchFamily="2" charset="0"/>
              </a:rPr>
              <a:t>$ file </a:t>
            </a:r>
            <a:r>
              <a:rPr lang="en-US" dirty="0" err="1">
                <a:latin typeface="Courier" pitchFamily="2" charset="0"/>
              </a:rPr>
              <a:t>example.o</a:t>
            </a:r>
            <a:endParaRPr lang="en-US" dirty="0">
              <a:latin typeface="Courier" pitchFamily="2" charset="0"/>
            </a:endParaRP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example.o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</a:rPr>
              <a:t>ELF 64-bit LSB relocatable</a:t>
            </a:r>
            <a:r>
              <a:rPr lang="en-US" dirty="0">
                <a:latin typeface="Courier" pitchFamily="2" charset="0"/>
              </a:rPr>
              <a:t>, x86-64, version 1 (SYSV), not stripped</a:t>
            </a:r>
          </a:p>
          <a:p>
            <a:endParaRPr lang="en-US" dirty="0"/>
          </a:p>
          <a:p>
            <a:pPr marL="50799" indent="0">
              <a:buNone/>
            </a:pPr>
            <a:r>
              <a:rPr lang="en-US" dirty="0">
                <a:latin typeface="Courier" pitchFamily="2" charset="0"/>
              </a:rPr>
              <a:t>$ file </a:t>
            </a:r>
            <a:r>
              <a:rPr lang="en-US" dirty="0" err="1">
                <a:latin typeface="Courier" pitchFamily="2" charset="0"/>
              </a:rPr>
              <a:t>example.out</a:t>
            </a:r>
            <a:r>
              <a:rPr lang="en-US" dirty="0">
                <a:latin typeface="Courier" pitchFamily="2" charset="0"/>
              </a:rPr>
              <a:t> 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example.out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</a:rPr>
              <a:t>ELF 64-bit LSB executable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</a:rPr>
              <a:t>x86-64</a:t>
            </a:r>
            <a:r>
              <a:rPr lang="en-US" dirty="0">
                <a:latin typeface="Courier" pitchFamily="2" charset="0"/>
              </a:rPr>
              <a:t>, version 1 (SYSV), dynamically linked, interpreter /lib64/ld-linux-x86-64.so.2, for GNU/Linux 3.2.0, not stripped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9477DE-BC66-4348-BFF1-841EC2E708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77189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E914-AA60-1447-BB80-A96D4132B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907" y="2029028"/>
            <a:ext cx="3390078" cy="375557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A02F75-DF72-854A-881A-22AA9948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5444381" cy="3847374"/>
          </a:xfrm>
        </p:spPr>
        <p:txBody>
          <a:bodyPr/>
          <a:lstStyle/>
          <a:p>
            <a:r>
              <a:rPr lang="en-US" dirty="0"/>
              <a:t>ELF Header</a:t>
            </a:r>
          </a:p>
          <a:p>
            <a:r>
              <a:rPr lang="en-US" dirty="0"/>
              <a:t>Program Header Table</a:t>
            </a:r>
          </a:p>
          <a:p>
            <a:r>
              <a:rPr lang="en-US" dirty="0"/>
              <a:t>Sections</a:t>
            </a:r>
          </a:p>
          <a:p>
            <a:r>
              <a:rPr lang="en-US" dirty="0"/>
              <a:t>Section Header 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7BD4A-E972-374F-95E1-6AA9CDB567EC}"/>
              </a:ext>
            </a:extLst>
          </p:cNvPr>
          <p:cNvSpPr txBox="1"/>
          <p:nvPr/>
        </p:nvSpPr>
        <p:spPr>
          <a:xfrm>
            <a:off x="1402733" y="6413252"/>
            <a:ext cx="9149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Picture is based on 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https://upload.wikimedia.org/wikipedia/commons/7/77/Elf-layout--en.svg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C287E54-6021-9B49-907D-E81FE1E24C13}"/>
              </a:ext>
            </a:extLst>
          </p:cNvPr>
          <p:cNvSpPr/>
          <p:nvPr/>
        </p:nvSpPr>
        <p:spPr>
          <a:xfrm rot="14207509">
            <a:off x="7691110" y="2206918"/>
            <a:ext cx="614780" cy="668613"/>
          </a:xfrm>
          <a:prstGeom prst="arc">
            <a:avLst>
              <a:gd name="adj1" fmla="val 15800353"/>
              <a:gd name="adj2" fmla="val 0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EE73A484-0853-6347-8588-C4B7AC009FED}"/>
              </a:ext>
            </a:extLst>
          </p:cNvPr>
          <p:cNvSpPr/>
          <p:nvPr/>
        </p:nvSpPr>
        <p:spPr>
          <a:xfrm rot="14207509">
            <a:off x="6740197" y="2321745"/>
            <a:ext cx="4171796" cy="3456894"/>
          </a:xfrm>
          <a:prstGeom prst="arc">
            <a:avLst>
              <a:gd name="adj1" fmla="val 14971169"/>
              <a:gd name="adj2" fmla="val 153558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C09B71-484D-8842-BE19-C3D7CB34795D}"/>
              </a:ext>
            </a:extLst>
          </p:cNvPr>
          <p:cNvSpPr/>
          <p:nvPr/>
        </p:nvSpPr>
        <p:spPr>
          <a:xfrm>
            <a:off x="7761514" y="2070672"/>
            <a:ext cx="2155372" cy="5002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BF7FD-D49F-B548-A9C9-343A65A474C9}"/>
              </a:ext>
            </a:extLst>
          </p:cNvPr>
          <p:cNvSpPr/>
          <p:nvPr/>
        </p:nvSpPr>
        <p:spPr>
          <a:xfrm>
            <a:off x="7771504" y="5256003"/>
            <a:ext cx="2155372" cy="60531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28ABE7-9E79-8548-B3AE-FE94A2407BA1}"/>
              </a:ext>
            </a:extLst>
          </p:cNvPr>
          <p:cNvSpPr/>
          <p:nvPr/>
        </p:nvSpPr>
        <p:spPr>
          <a:xfrm>
            <a:off x="7794172" y="3134947"/>
            <a:ext cx="2155372" cy="20793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DF4D7D-854D-D340-8D54-81BA6CEDBFED}"/>
              </a:ext>
            </a:extLst>
          </p:cNvPr>
          <p:cNvSpPr/>
          <p:nvPr/>
        </p:nvSpPr>
        <p:spPr>
          <a:xfrm>
            <a:off x="7771504" y="2597397"/>
            <a:ext cx="2155372" cy="50359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17009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858FD-50EB-9F4D-9DCE-98D5BFC3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3CBA6-58C4-6A42-BB3D-E9901B439D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information for the binary file</a:t>
            </a:r>
          </a:p>
          <a:p>
            <a:r>
              <a:rPr lang="en-US" dirty="0"/>
              <a:t>It’s the start of a binary</a:t>
            </a:r>
          </a:p>
          <a:p>
            <a:endParaRPr lang="en-US" dirty="0"/>
          </a:p>
          <a:p>
            <a:r>
              <a:rPr lang="en-US" sz="2000" dirty="0"/>
              <a:t>32bit or 64 bit?</a:t>
            </a:r>
          </a:p>
          <a:p>
            <a:r>
              <a:rPr lang="en-US" sz="2000" dirty="0"/>
              <a:t>Where’s the start of code? (entry point)</a:t>
            </a:r>
          </a:p>
          <a:p>
            <a:r>
              <a:rPr lang="en-US" sz="2000" dirty="0"/>
              <a:t>Endianness?</a:t>
            </a:r>
          </a:p>
          <a:p>
            <a:r>
              <a:rPr lang="en-US" sz="2000" dirty="0"/>
              <a:t>Instruction set architecture (e.g., x86, ARM)</a:t>
            </a:r>
          </a:p>
          <a:p>
            <a:r>
              <a:rPr lang="en-US" sz="2000" dirty="0"/>
              <a:t>The position and the size of </a:t>
            </a:r>
            <a:r>
              <a:rPr lang="en-US" sz="2000" dirty="0">
                <a:solidFill>
                  <a:schemeClr val="accent6"/>
                </a:solidFill>
              </a:rPr>
              <a:t>program header table</a:t>
            </a:r>
          </a:p>
          <a:p>
            <a:r>
              <a:rPr lang="en-US" sz="2000" dirty="0"/>
              <a:t>The position and the size of of </a:t>
            </a:r>
            <a:r>
              <a:rPr lang="en-US" sz="2000" dirty="0">
                <a:solidFill>
                  <a:schemeClr val="accent6"/>
                </a:solidFill>
              </a:rPr>
              <a:t>section header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A64F8-FD8C-F549-85EC-F44913FA58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46060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CSE545">
  <a:themeElements>
    <a:clrScheme name="Custom 347">
      <a:dk1>
        <a:srgbClr val="000000"/>
      </a:dk1>
      <a:lt1>
        <a:srgbClr val="FFFFFF"/>
      </a:lt1>
      <a:dk2>
        <a:srgbClr val="7A868B"/>
      </a:dk2>
      <a:lt2>
        <a:srgbClr val="D5DEE2"/>
      </a:lt2>
      <a:accent1>
        <a:srgbClr val="FF4026"/>
      </a:accent1>
      <a:accent2>
        <a:srgbClr val="FFA300"/>
      </a:accent2>
      <a:accent3>
        <a:srgbClr val="FAD900"/>
      </a:accent3>
      <a:accent4>
        <a:srgbClr val="A6CD02"/>
      </a:accent4>
      <a:accent5>
        <a:srgbClr val="35C4CA"/>
      </a:accent5>
      <a:accent6>
        <a:srgbClr val="00A7E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E545withTitle" id="{2AEC4A99-D416-5C4A-BEBD-D3D81F67F701}" vid="{C7E43C88-C73E-834A-89DB-E4E1E13FAC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CSE545</Template>
  <TotalTime>20072</TotalTime>
  <Words>3148</Words>
  <Application>Microsoft Macintosh PowerPoint</Application>
  <PresentationFormat>Widescreen</PresentationFormat>
  <Paragraphs>561</Paragraphs>
  <Slides>35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Bangers</vt:lpstr>
      <vt:lpstr>Calibri</vt:lpstr>
      <vt:lpstr>Courier</vt:lpstr>
      <vt:lpstr>Courier New</vt:lpstr>
      <vt:lpstr>Sniglet</vt:lpstr>
      <vt:lpstr>CSE545</vt:lpstr>
      <vt:lpstr>CSE 545 F2020, Week 4  Reverse Engineering II  Tiffany Bao tbao@asu.edu</vt:lpstr>
      <vt:lpstr>Contents</vt:lpstr>
      <vt:lpstr>Contents</vt:lpstr>
      <vt:lpstr>Contents</vt:lpstr>
      <vt:lpstr>ELF: Executable and Linkable Format</vt:lpstr>
      <vt:lpstr>ELF Format</vt:lpstr>
      <vt:lpstr>ELF: Executable and Linkable Format</vt:lpstr>
      <vt:lpstr>ELF: Executable and Linkable Format</vt:lpstr>
      <vt:lpstr>ELF header</vt:lpstr>
      <vt:lpstr>ELF Header</vt:lpstr>
      <vt:lpstr>ELF Header</vt:lpstr>
      <vt:lpstr>ELF Header</vt:lpstr>
      <vt:lpstr>ELF Header</vt:lpstr>
      <vt:lpstr>ELF Header</vt:lpstr>
      <vt:lpstr>Program Header</vt:lpstr>
      <vt:lpstr>Section Header</vt:lpstr>
      <vt:lpstr>ELF: Executable and Linkable Format</vt:lpstr>
      <vt:lpstr>ELF Execution</vt:lpstr>
      <vt:lpstr>ELF: Executable and Linkable Format</vt:lpstr>
      <vt:lpstr>ELF: Executable and Linkable Format</vt:lpstr>
      <vt:lpstr>Execution Process</vt:lpstr>
      <vt:lpstr>Program Header</vt:lpstr>
      <vt:lpstr>Execution Process</vt:lpstr>
      <vt:lpstr>Dynamic Linking</vt:lpstr>
      <vt:lpstr>Shared library</vt:lpstr>
      <vt:lpstr>Shared library</vt:lpstr>
      <vt:lpstr>Execution Process</vt:lpstr>
      <vt:lpstr>Useful Commands</vt:lpstr>
      <vt:lpstr>Reverse Engineering Tools</vt:lpstr>
      <vt:lpstr>PowerPoint Presentation</vt:lpstr>
      <vt:lpstr>Static tools </vt:lpstr>
      <vt:lpstr>Dynamic Tools</vt:lpstr>
      <vt:lpstr>Hybrid Tools</vt:lpstr>
      <vt:lpstr>Reverse Engineering techniques</vt:lpstr>
      <vt:lpstr>Reverse Engineering techniques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545 F2020, Week 3  Reverse Engineering I  Tiffany Bao tbao@asu.edu</dc:title>
  <dc:creator>Tiffany Bao</dc:creator>
  <cp:lastModifiedBy>Tiffany Bao</cp:lastModifiedBy>
  <cp:revision>168</cp:revision>
  <dcterms:created xsi:type="dcterms:W3CDTF">2020-08-23T16:00:53Z</dcterms:created>
  <dcterms:modified xsi:type="dcterms:W3CDTF">2020-09-08T17:00:03Z</dcterms:modified>
</cp:coreProperties>
</file>